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6" r:id="rId2"/>
    <p:sldId id="259" r:id="rId3"/>
    <p:sldId id="270" r:id="rId4"/>
    <p:sldId id="266" r:id="rId5"/>
    <p:sldId id="368" r:id="rId6"/>
    <p:sldId id="273" r:id="rId7"/>
    <p:sldId id="274" r:id="rId8"/>
    <p:sldId id="275" r:id="rId9"/>
    <p:sldId id="276" r:id="rId10"/>
    <p:sldId id="286" r:id="rId11"/>
    <p:sldId id="287" r:id="rId12"/>
    <p:sldId id="277" r:id="rId13"/>
    <p:sldId id="279" r:id="rId14"/>
    <p:sldId id="281" r:id="rId15"/>
    <p:sldId id="282" r:id="rId16"/>
    <p:sldId id="283" r:id="rId17"/>
    <p:sldId id="284" r:id="rId18"/>
    <p:sldId id="285" r:id="rId19"/>
    <p:sldId id="267" r:id="rId20"/>
    <p:sldId id="330" r:id="rId21"/>
    <p:sldId id="321" r:id="rId22"/>
    <p:sldId id="322" r:id="rId23"/>
    <p:sldId id="323" r:id="rId24"/>
    <p:sldId id="324" r:id="rId25"/>
    <p:sldId id="268" r:id="rId26"/>
    <p:sldId id="293" r:id="rId27"/>
    <p:sldId id="272" r:id="rId28"/>
    <p:sldId id="295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294" r:id="rId46"/>
    <p:sldId id="313" r:id="rId47"/>
    <p:sldId id="315" r:id="rId48"/>
    <p:sldId id="317" r:id="rId49"/>
    <p:sldId id="318" r:id="rId50"/>
    <p:sldId id="319" r:id="rId51"/>
    <p:sldId id="320" r:id="rId52"/>
    <p:sldId id="325" r:id="rId53"/>
    <p:sldId id="326" r:id="rId54"/>
    <p:sldId id="328" r:id="rId55"/>
    <p:sldId id="332" r:id="rId56"/>
    <p:sldId id="361" r:id="rId57"/>
    <p:sldId id="327" r:id="rId58"/>
    <p:sldId id="334" r:id="rId59"/>
    <p:sldId id="335" r:id="rId60"/>
    <p:sldId id="336" r:id="rId61"/>
    <p:sldId id="337" r:id="rId62"/>
    <p:sldId id="338" r:id="rId63"/>
    <p:sldId id="341" r:id="rId64"/>
    <p:sldId id="343" r:id="rId65"/>
    <p:sldId id="344" r:id="rId66"/>
    <p:sldId id="345" r:id="rId67"/>
    <p:sldId id="348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269" r:id="rId79"/>
    <p:sldId id="329" r:id="rId80"/>
    <p:sldId id="364" r:id="rId81"/>
    <p:sldId id="362" r:id="rId82"/>
    <p:sldId id="363" r:id="rId83"/>
    <p:sldId id="365" r:id="rId84"/>
    <p:sldId id="366" r:id="rId85"/>
    <p:sldId id="367" r:id="rId86"/>
    <p:sldId id="288" r:id="rId87"/>
    <p:sldId id="289" r:id="rId8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">
          <p15:clr>
            <a:srgbClr val="A4A3A4"/>
          </p15:clr>
        </p15:guide>
        <p15:guide id="2" orient="horz" pos="731">
          <p15:clr>
            <a:srgbClr val="A4A3A4"/>
          </p15:clr>
        </p15:guide>
        <p15:guide id="3" orient="horz" pos="822">
          <p15:clr>
            <a:srgbClr val="A4A3A4"/>
          </p15:clr>
        </p15:guide>
        <p15:guide id="4" orient="horz" pos="4088">
          <p15:clr>
            <a:srgbClr val="A4A3A4"/>
          </p15:clr>
        </p15:guide>
        <p15:guide id="5" orient="horz" pos="2455">
          <p15:clr>
            <a:srgbClr val="A4A3A4"/>
          </p15:clr>
        </p15:guide>
        <p15:guide id="6" orient="horz" pos="1062">
          <p15:clr>
            <a:srgbClr val="A4A3A4"/>
          </p15:clr>
        </p15:guide>
        <p15:guide id="7" pos="2879">
          <p15:clr>
            <a:srgbClr val="A4A3A4"/>
          </p15:clr>
        </p15:guide>
        <p15:guide id="8" pos="47">
          <p15:clr>
            <a:srgbClr val="A4A3A4"/>
          </p15:clr>
        </p15:guide>
        <p15:guide id="9" pos="5715">
          <p15:clr>
            <a:srgbClr val="A4A3A4"/>
          </p15:clr>
        </p15:guide>
        <p15:guide id="10" pos="1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156" y="114"/>
      </p:cViewPr>
      <p:guideLst>
        <p:guide orient="horz" pos="51"/>
        <p:guide orient="horz" pos="731"/>
        <p:guide orient="horz" pos="822"/>
        <p:guide orient="horz" pos="4088"/>
        <p:guide orient="horz" pos="2455"/>
        <p:guide orient="horz" pos="1062"/>
        <p:guide pos="2879"/>
        <p:guide pos="47"/>
        <p:guide pos="5715"/>
        <p:guide pos="15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F2B7-B263-404A-97F8-4A04C3DA89EB}" type="datetimeFigureOut">
              <a:rPr lang="de-DE" smtClean="0"/>
              <a:pPr/>
              <a:t>02.10.2021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© Barbara Bredner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BD70A-9C13-4DC2-8FE6-9651198E7E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599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EADD4-FA67-4C59-8D78-A796C92C3AED}" type="datetimeFigureOut">
              <a:rPr lang="de-DE" smtClean="0"/>
              <a:pPr/>
              <a:t>02.10.2021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5DDE2-DCD9-45A5-9A57-987C7AE731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07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irgendwas-mit-daten.io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ctr">
              <a:lnSpc>
                <a:spcPct val="150000"/>
              </a:lnSpc>
              <a:defRPr b="1" cap="sm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 </a:t>
            </a:r>
          </a:p>
          <a:p>
            <a:r>
              <a:rPr lang="de-DE"/>
              <a:t> 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857224" y="357166"/>
            <a:ext cx="4568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Irgendwas mit Daten</a:t>
            </a:r>
            <a:r>
              <a:rPr lang="de-DE" sz="1200">
                <a:solidFill>
                  <a:schemeClr val="tx2"/>
                </a:solidFill>
              </a:rPr>
              <a:t> – Der Podcast zur Datenanalyse in der Industrie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0" y="-1"/>
            <a:ext cx="0" cy="6858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EB80E79F-87D3-4329-835D-72098FC1371E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575945" cy="5759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6D67C5-2C7A-43AB-89B9-FC230BD0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05D6A4-7610-4056-B1B4-270A3429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F73EE4-F8CD-4FE1-A8FF-7FF1ECE7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701" y="3013502"/>
            <a:ext cx="6622599" cy="830997"/>
          </a:xfr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>
              <a:defRPr sz="2400" b="1" cap="small" baseline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FF6B77-4945-4B9E-9E02-E7EB2ABE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08B1B8-54D1-489A-883D-92D6AE38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AF9BF08-0AFA-45AC-8D07-07E67A36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13" y="80963"/>
            <a:ext cx="8997949" cy="10795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613" y="1305700"/>
            <a:ext cx="4392000" cy="518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562" y="1304925"/>
            <a:ext cx="4392000" cy="518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94B96D-3AE3-40F6-B8CD-6B78E019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1646D55-1058-4024-B0B0-16DFDA9A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D7C8597-18DB-4BEE-B422-FA029A19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14" y="80963"/>
            <a:ext cx="899795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614" y="1274733"/>
            <a:ext cx="4428000" cy="639762"/>
          </a:xfr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4614" y="1914495"/>
            <a:ext cx="442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2673" y="1274733"/>
            <a:ext cx="4428000" cy="639762"/>
          </a:xfr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2673" y="1914495"/>
            <a:ext cx="442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F671AD6-DC41-4832-BC6C-276AABD2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418E462-983C-4873-9C95-DDDE334C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2D35505-90FE-487C-BE37-03E19405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49F64C-E560-4EAF-839C-A3E62EEB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6734B7-6BB4-4279-85B6-E3E39E32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2BAFA30-83CA-4FDA-BA90-55321782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4614" y="80963"/>
            <a:ext cx="8997950" cy="1079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614" y="1304925"/>
            <a:ext cx="8997949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75" y="6579262"/>
            <a:ext cx="2930610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>
            <a:lvl1pPr algn="l">
              <a:defRPr lang="de-DE"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38905" y="6579262"/>
            <a:ext cx="437940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>
            <a:lvl1pPr algn="r">
              <a:defRPr lang="de-DE" sz="110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18ED396-2EE4-4598-832A-E8BF12D8A9C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0" y="-1"/>
            <a:ext cx="0" cy="6858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A0B8FB-C12F-4745-8E3A-86D5E9858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0549" y="6579262"/>
            <a:ext cx="1422184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>
            <a:lvl1pPr>
              <a:defRPr lang="de-DE" sz="110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licensed by CC BY 4.0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/>
          </a:solidFill>
        </p:spPr>
        <p:txBody>
          <a:bodyPr/>
          <a:lstStyle/>
          <a:p>
            <a:r>
              <a:rPr lang="de-DE"/>
              <a:t>DoE Rotor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de-DE"/>
              <a:t> Stand: 07.10.2021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2A3AE68-9A8A-4FD3-9AF4-F6FA164CA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20" y="1304925"/>
            <a:ext cx="8358936" cy="518477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D9815CE-122F-46A0-9010-97D48C2F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Einflussgrößen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33BFB8-95E3-4201-9503-538D06DA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6C201E-3D3A-4514-A432-540E3FB2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7D20C-04D7-44A8-AF8A-6E8DAED9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A1D83D-4ADD-444C-AF68-445103CAAC2C}"/>
              </a:ext>
            </a:extLst>
          </p:cNvPr>
          <p:cNvSpPr txBox="1"/>
          <p:nvPr/>
        </p:nvSpPr>
        <p:spPr>
          <a:xfrm>
            <a:off x="5513604" y="80963"/>
            <a:ext cx="3555782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Rotor- Einfluss- und Zielgrößen 2021 09 09.docx"</a:t>
            </a:r>
          </a:p>
        </p:txBody>
      </p:sp>
    </p:spTree>
    <p:extLst>
      <p:ext uri="{BB962C8B-B14F-4D97-AF65-F5344CB8AC3E}">
        <p14:creationId xmlns:p14="http://schemas.microsoft.com/office/powerpoint/2010/main" val="73148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D56A9B9-C663-4E8D-8F17-958A7AED6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635" y="2397312"/>
            <a:ext cx="7161905" cy="3000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D95FCC3-4B51-4FC5-AD09-45E3F07F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Zielgröße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113A40-CC1D-44F4-A7CA-34031DE9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2953CA-C73E-4B7D-8EF5-72D7FEA7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98CA80-95CD-4069-B314-41F75479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5C615BB-C38B-4CE7-A093-EE2608361281}"/>
              </a:ext>
            </a:extLst>
          </p:cNvPr>
          <p:cNvSpPr txBox="1"/>
          <p:nvPr/>
        </p:nvSpPr>
        <p:spPr>
          <a:xfrm>
            <a:off x="5513604" y="80963"/>
            <a:ext cx="3555782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Rotor- Einfluss- und Zielgrößen 2021 09 09.docx"</a:t>
            </a:r>
          </a:p>
        </p:txBody>
      </p:sp>
    </p:spTree>
    <p:extLst>
      <p:ext uri="{BB962C8B-B14F-4D97-AF65-F5344CB8AC3E}">
        <p14:creationId xmlns:p14="http://schemas.microsoft.com/office/powerpoint/2010/main" val="31297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1A8CCA2-C7E0-4B3E-9F61-EA32EF9B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Vorversuche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93D58A-F89E-4F3B-BAD5-0956D8AF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344650-2731-49DA-8073-F5B58407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431E35-28CC-4DC8-98F4-89828729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84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CC9BB-32A1-4823-B1A8-8B3FD264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Versuchsdurchführung (1/3)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A9185F-B43E-4B0C-89F5-A6101682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15594B-CD44-48A6-8161-D9AAB506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B5EBB9-7F5F-4A69-B027-472D5199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6327C69-A8AD-405D-8DC8-8F0060274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" y="1317873"/>
            <a:ext cx="2592000" cy="1944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0D4279A-A1EB-47B6-A243-AD1E0E488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76" y="1307214"/>
            <a:ext cx="1452952" cy="194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A47789D-9E7E-45C1-98D4-EDADDA8BD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81165" y="978714"/>
            <a:ext cx="1944000" cy="2600999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D583E848-8D0E-4831-8ACA-676A78741460}"/>
              </a:ext>
            </a:extLst>
          </p:cNvPr>
          <p:cNvSpPr txBox="1"/>
          <p:nvPr/>
        </p:nvSpPr>
        <p:spPr>
          <a:xfrm>
            <a:off x="83890" y="3397433"/>
            <a:ext cx="2592000" cy="227754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Material bereitlegen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Zeichnung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Papier (gelb = 80 g/m², </a:t>
            </a:r>
            <a:br>
              <a:rPr lang="de-DE" sz="1400"/>
            </a:br>
            <a:r>
              <a:rPr lang="de-DE" sz="1400"/>
              <a:t>weiß = 100 g/m²)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Lineal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Bleistift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Geodreieck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Schere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(Hebelschneider für Reduzierung Papierbreite)</a:t>
            </a:r>
            <a:endParaRPr lang="de-DE" sz="120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3CDD5F0-552B-466C-B514-9D221E8DEECF}"/>
              </a:ext>
            </a:extLst>
          </p:cNvPr>
          <p:cNvSpPr txBox="1"/>
          <p:nvPr/>
        </p:nvSpPr>
        <p:spPr>
          <a:xfrm>
            <a:off x="3059276" y="3397433"/>
            <a:ext cx="2592000" cy="16312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Schritt 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ggf. Papierbreite</a:t>
            </a:r>
            <a:br>
              <a:rPr lang="de-DE" sz="1400"/>
            </a:br>
            <a:r>
              <a:rPr lang="de-DE" sz="1400"/>
              <a:t>anpassen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Mitte lange Seite ein-zeichnen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Flügellänge b und Rumpfhöhe c markieren</a:t>
            </a:r>
            <a:endParaRPr lang="de-DE" sz="120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8405BEB-D6B6-46F8-ACD3-0E9DC3297C5C}"/>
              </a:ext>
            </a:extLst>
          </p:cNvPr>
          <p:cNvSpPr txBox="1"/>
          <p:nvPr/>
        </p:nvSpPr>
        <p:spPr>
          <a:xfrm>
            <a:off x="6052665" y="3397433"/>
            <a:ext cx="2592001" cy="9848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Schritt 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Flügel auseinander schneiden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Schwanz ausschneiden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16341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CC9BB-32A1-4823-B1A8-8B3FD264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Versuchsdurchführung (2/3)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A9185F-B43E-4B0C-89F5-A6101682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15594B-CD44-48A6-8161-D9AAB506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B5EBB9-7F5F-4A69-B027-472D5199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583E848-8D0E-4831-8ACA-676A78741460}"/>
              </a:ext>
            </a:extLst>
          </p:cNvPr>
          <p:cNvSpPr txBox="1"/>
          <p:nvPr/>
        </p:nvSpPr>
        <p:spPr>
          <a:xfrm>
            <a:off x="83733" y="3405822"/>
            <a:ext cx="2601003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fertig ausgeschnittener </a:t>
            </a:r>
          </a:p>
          <a:p>
            <a:pPr algn="l"/>
            <a:r>
              <a:rPr lang="de-DE" sz="1600"/>
              <a:t>Rotor</a:t>
            </a:r>
            <a:endParaRPr lang="de-DE" sz="120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3CDD5F0-552B-466C-B514-9D221E8DEECF}"/>
              </a:ext>
            </a:extLst>
          </p:cNvPr>
          <p:cNvSpPr txBox="1"/>
          <p:nvPr/>
        </p:nvSpPr>
        <p:spPr>
          <a:xfrm>
            <a:off x="3068122" y="3405822"/>
            <a:ext cx="2601000" cy="9848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Schritt 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Flügel knicken, jeweils 1 Flügel nach vorne und 1 Flügel nach hinten</a:t>
            </a:r>
            <a:endParaRPr lang="de-DE" sz="120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8405BEB-D6B6-46F8-ACD3-0E9DC3297C5C}"/>
              </a:ext>
            </a:extLst>
          </p:cNvPr>
          <p:cNvSpPr txBox="1"/>
          <p:nvPr/>
        </p:nvSpPr>
        <p:spPr>
          <a:xfrm>
            <a:off x="6052509" y="3385839"/>
            <a:ext cx="2601000" cy="76944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Schritt 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Büroklammer(n) anbringen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Design nummerieren</a:t>
            </a:r>
            <a:endParaRPr lang="de-DE" sz="120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B6703C1-D3AF-4867-B762-E5DC6DD17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236" y="994849"/>
            <a:ext cx="1944000" cy="260099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3C243AF-4AE8-4688-823B-4C5294405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81008" y="987103"/>
            <a:ext cx="1944000" cy="260099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1242E41-5803-47BE-BF85-6A454C54D7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6622" y="987103"/>
            <a:ext cx="1944000" cy="26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CC9BB-32A1-4823-B1A8-8B3FD264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Versuchsdurchführung (3/3)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A9185F-B43E-4B0C-89F5-A6101682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15594B-CD44-48A6-8161-D9AAB506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B5EBB9-7F5F-4A69-B027-472D5199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A09E1C2-D402-40C9-894F-7B218AF9A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80" y="1312149"/>
            <a:ext cx="2602800" cy="348307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D06461B-CB45-4219-AD3B-A81EDAA16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" y="1319895"/>
            <a:ext cx="2602800" cy="348307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D4F807-A69D-4886-AAA5-497169ADB0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67" y="1312149"/>
            <a:ext cx="2602800" cy="3483077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D583E848-8D0E-4831-8ACA-676A78741460}"/>
              </a:ext>
            </a:extLst>
          </p:cNvPr>
          <p:cNvSpPr txBox="1"/>
          <p:nvPr/>
        </p:nvSpPr>
        <p:spPr>
          <a:xfrm>
            <a:off x="82791" y="5029835"/>
            <a:ext cx="2601003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Abwurfhöhe 2,20 m markieren (1/2)</a:t>
            </a:r>
            <a:endParaRPr lang="de-DE" sz="120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3CDD5F0-552B-466C-B514-9D221E8DEECF}"/>
              </a:ext>
            </a:extLst>
          </p:cNvPr>
          <p:cNvSpPr txBox="1"/>
          <p:nvPr/>
        </p:nvSpPr>
        <p:spPr>
          <a:xfrm>
            <a:off x="3067180" y="5029835"/>
            <a:ext cx="2601000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Abwurfhöhe 2,20 markieren (2/2)</a:t>
            </a:r>
            <a:endParaRPr lang="de-DE" sz="120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8405BEB-D6B6-46F8-ACD3-0E9DC3297C5C}"/>
              </a:ext>
            </a:extLst>
          </p:cNvPr>
          <p:cNvSpPr txBox="1"/>
          <p:nvPr/>
        </p:nvSpPr>
        <p:spPr>
          <a:xfrm>
            <a:off x="6051567" y="5009852"/>
            <a:ext cx="2601000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Rotor auf Abwurfhöhe halten und loslassen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6333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31BB0-F07B-4864-A583-24D84DB9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Messung Sinkzeit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C4CE2C-06E9-4167-920E-7046443A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9C3FA2-95DC-47AB-8FE5-9C9B47A9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2043C8-6513-4196-8E7A-083E5C92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A77133-E675-4590-8DB7-D6DC400C3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8267" y="988949"/>
            <a:ext cx="1945345" cy="26028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9FDC87F-84D1-498C-9F96-8554B9433811}"/>
              </a:ext>
            </a:extLst>
          </p:cNvPr>
          <p:cNvSpPr txBox="1"/>
          <p:nvPr/>
        </p:nvSpPr>
        <p:spPr>
          <a:xfrm>
            <a:off x="2895400" y="1317676"/>
            <a:ext cx="4997698" cy="187743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/>
              <a:t>pro Versuch/Design 3 Sinkzeiten aufnehmen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/>
              <a:t>Messung mit 2 Personen (P1 und P2) durchführen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/>
              <a:t>P1: Rotor auf Abwurfhöhe halten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/>
              <a:t>P2: Stoppuhr bereit halten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/>
              <a:t>P1: Herunterzählen 3-2-1 und bei 1 Rotor loslassen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/>
              <a:t>P2: Stoppuhr bei 1 starten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/>
              <a:t>P2: Stoppuhr stoppen, wenn Rotor Bodenkontakt hat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/>
              <a:t>P2: Sinkzeit, Datum &amp; Uhrzeit aufschreiben</a:t>
            </a:r>
            <a:endParaRPr lang="de-DE" sz="12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BB01B4B-0B9B-4AFA-BB5F-E2F607825B80}"/>
              </a:ext>
            </a:extLst>
          </p:cNvPr>
          <p:cNvSpPr txBox="1"/>
          <p:nvPr/>
        </p:nvSpPr>
        <p:spPr>
          <a:xfrm>
            <a:off x="89539" y="3441489"/>
            <a:ext cx="5353974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Vorversuche: Basisdesign (s. Bauplan)</a:t>
            </a:r>
          </a:p>
          <a:p>
            <a:pPr algn="l"/>
            <a:r>
              <a:rPr lang="de-DE" sz="1600"/>
              <a:t>je 2 Rotoren mit schwerem (weiß) und leichtem (gelb) Papier</a:t>
            </a:r>
          </a:p>
        </p:txBody>
      </p:sp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E25D4775-338C-4A88-A740-D0E1DA9FA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84095"/>
              </p:ext>
            </p:extLst>
          </p:nvPr>
        </p:nvGraphicFramePr>
        <p:xfrm>
          <a:off x="89539" y="4156238"/>
          <a:ext cx="6577420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38555">
                  <a:extLst>
                    <a:ext uri="{9D8B030D-6E8A-4147-A177-3AD203B41FA5}">
                      <a16:colId xmlns:a16="http://schemas.microsoft.com/office/drawing/2014/main" val="5478491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59544190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248755555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24714136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43502882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192215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268482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Uhrzeit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Design 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Papier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S3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13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04.09.2021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14:13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leicht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2,09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2,01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7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3"/>
                          <a:ea typeface="+mn-ea"/>
                          <a:cs typeface="+mn-cs"/>
                        </a:rPr>
                        <a:t>04.09.2021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14:15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leicht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12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3"/>
                          <a:ea typeface="+mn-ea"/>
                          <a:cs typeface="+mn-cs"/>
                        </a:rPr>
                        <a:t>04.09.2021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14:16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schwer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5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3"/>
                          <a:ea typeface="+mn-ea"/>
                          <a:cs typeface="+mn-cs"/>
                        </a:rPr>
                        <a:t>04.09.2021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14:17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schwer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1,41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105580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A01DC6C6-2C6F-4DCD-B4DD-E186C367A047}"/>
              </a:ext>
            </a:extLst>
          </p:cNvPr>
          <p:cNvSpPr txBox="1"/>
          <p:nvPr/>
        </p:nvSpPr>
        <p:spPr>
          <a:xfrm>
            <a:off x="6493040" y="80963"/>
            <a:ext cx="2576346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"Ergebnisse Sinkzeit 2021 09 09.xlsx"</a:t>
            </a:r>
          </a:p>
        </p:txBody>
      </p:sp>
    </p:spTree>
    <p:extLst>
      <p:ext uri="{BB962C8B-B14F-4D97-AF65-F5344CB8AC3E}">
        <p14:creationId xmlns:p14="http://schemas.microsoft.com/office/powerpoint/2010/main" val="2916049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DEB05-D02D-45AE-ABC1-0771CC28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Ergebnisse Vorversuche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4B77F1-CE09-4866-A6AD-4DF2A8AA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CFDAC8-996E-408A-A162-B985A82B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C350F3-0AF7-40C5-9626-74DE255F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54FFE4D-9BE1-4735-ACB2-99F030D7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389" y="1313314"/>
            <a:ext cx="3600000" cy="276689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939FE3F-9CCD-4EEB-9DBD-8B599DBB7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2" y="1313314"/>
            <a:ext cx="3600000" cy="276689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5ED6ED8-5BBD-4488-909C-CF8463CC1DC0}"/>
              </a:ext>
            </a:extLst>
          </p:cNvPr>
          <p:cNvSpPr txBox="1"/>
          <p:nvPr/>
        </p:nvSpPr>
        <p:spPr>
          <a:xfrm>
            <a:off x="83002" y="4229498"/>
            <a:ext cx="3600000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leichtes Papier hat größere Streuung mit etwas höheren Sinkzeiten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6BCF487-9C6F-45B1-B466-657B47BECCBF}"/>
              </a:ext>
            </a:extLst>
          </p:cNvPr>
          <p:cNvSpPr txBox="1"/>
          <p:nvPr/>
        </p:nvSpPr>
        <p:spPr>
          <a:xfrm>
            <a:off x="4570412" y="4229498"/>
            <a:ext cx="3599999" cy="83099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zweite Sinkzeit S2 ist für alle Designs nahezu identisch</a:t>
            </a:r>
          </a:p>
          <a:p>
            <a:pPr algn="l"/>
            <a:r>
              <a:rPr lang="de-DE" sz="1600"/>
              <a:t>Design 1 hat größte Werte bei Sinkzeit</a:t>
            </a:r>
            <a:endParaRPr lang="de-DE" sz="120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F89382D-DD7E-4E7B-BB76-A4ACFBA92A34}"/>
              </a:ext>
            </a:extLst>
          </p:cNvPr>
          <p:cNvSpPr txBox="1"/>
          <p:nvPr/>
        </p:nvSpPr>
        <p:spPr>
          <a:xfrm>
            <a:off x="2016653" y="5600621"/>
            <a:ext cx="5110694" cy="33855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600"/>
              <a:t>kein Rotor erreicht die Mindest-Sinkzeit von 2,5 Sekunden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465906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DEB05-D02D-45AE-ABC1-0771CC28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Messvorschrift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4B77F1-CE09-4866-A6AD-4DF2A8AA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CFDAC8-996E-408A-A162-B985A82B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C350F3-0AF7-40C5-9626-74DE255F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5ED6ED8-5BBD-4488-909C-CF8463CC1DC0}"/>
              </a:ext>
            </a:extLst>
          </p:cNvPr>
          <p:cNvSpPr txBox="1"/>
          <p:nvPr/>
        </p:nvSpPr>
        <p:spPr>
          <a:xfrm>
            <a:off x="4572367" y="1305979"/>
            <a:ext cx="448741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Messvorschrift für die Versuche: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Sinkzeit 3 Mal hintereinander aufnehmen: S1, S2, S3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MW(Sinkzeit) = Mittelwert(S1,S2,S3)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/>
              <a:t>zusätzlich für die Streuungsbewertung</a:t>
            </a:r>
            <a:br>
              <a:rPr lang="de-DE" sz="1400"/>
            </a:br>
            <a:r>
              <a:rPr lang="de-DE" sz="1400"/>
              <a:t>StdAbw(Sinkzeit) = Standardabweichung(S1,S2,S3)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0A0D09B-E2E5-4174-8515-7362550EE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" y="1314359"/>
            <a:ext cx="4320000" cy="3742421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7EEB6700-50E5-4D58-96F3-CE3D39EED322}"/>
              </a:ext>
            </a:extLst>
          </p:cNvPr>
          <p:cNvSpPr txBox="1"/>
          <p:nvPr/>
        </p:nvSpPr>
        <p:spPr>
          <a:xfrm>
            <a:off x="4572367" y="2668602"/>
            <a:ext cx="3967326" cy="181588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r"/>
            <a:r>
              <a:rPr lang="de-DE" sz="1400" b="1">
                <a:latin typeface="Segoe UI" panose="020B0502040204020203" pitchFamily="34" charset="0"/>
              </a:rPr>
              <a:t> 	Design	MW	StdAbw.	</a:t>
            </a:r>
          </a:p>
          <a:p>
            <a:pPr algn="r"/>
            <a:r>
              <a:rPr lang="de-DE" sz="1400">
                <a:latin typeface="Segoe UI" panose="020B0502040204020203" pitchFamily="34" charset="0"/>
              </a:rPr>
              <a:t>Sinkzeit	1	1,9700	0,1442	</a:t>
            </a:r>
          </a:p>
          <a:p>
            <a:pPr algn="r"/>
            <a:r>
              <a:rPr lang="de-DE" sz="1400">
                <a:latin typeface="Segoe UI" panose="020B0502040204020203" pitchFamily="34" charset="0"/>
              </a:rPr>
              <a:t> 	2	1,6133	0,1950	</a:t>
            </a:r>
          </a:p>
          <a:p>
            <a:pPr algn="r"/>
            <a:r>
              <a:rPr lang="de-DE" sz="1400">
                <a:latin typeface="Segoe UI" panose="020B0502040204020203" pitchFamily="34" charset="0"/>
              </a:rPr>
              <a:t> 	3	1,7033	0,0404	</a:t>
            </a:r>
          </a:p>
          <a:p>
            <a:pPr algn="r"/>
            <a:r>
              <a:rPr lang="de-DE" sz="1400">
                <a:latin typeface="Segoe UI" panose="020B0502040204020203" pitchFamily="34" charset="0"/>
              </a:rPr>
              <a:t> 	4	1,5433	0,1815	</a:t>
            </a:r>
          </a:p>
          <a:p>
            <a:endParaRPr lang="de-DE" sz="1400">
              <a:latin typeface="Segoe UI" panose="020B0502040204020203" pitchFamily="34" charset="0"/>
            </a:endParaRPr>
          </a:p>
          <a:p>
            <a:pPr algn="r"/>
            <a:r>
              <a:rPr lang="de-DE" sz="1400" b="1">
                <a:latin typeface="Segoe UI" panose="020B0502040204020203" pitchFamily="34" charset="0"/>
              </a:rPr>
              <a:t> 			</a:t>
            </a:r>
          </a:p>
          <a:p>
            <a:pPr algn="r"/>
            <a:r>
              <a:rPr lang="de-DE" sz="1400">
                <a:latin typeface="Segoe UI" panose="020B0502040204020203" pitchFamily="34" charset="0"/>
              </a:rPr>
              <a:t>Sinkzeit	1,7075	0,2134	</a:t>
            </a:r>
          </a:p>
        </p:txBody>
      </p:sp>
    </p:spTree>
    <p:extLst>
      <p:ext uri="{BB962C8B-B14F-4D97-AF65-F5344CB8AC3E}">
        <p14:creationId xmlns:p14="http://schemas.microsoft.com/office/powerpoint/2010/main" val="1984475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48B77-662D-4C7F-8FB5-2375AE29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Versuchsplan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4EC922-7A38-424A-B5D6-CC26ABB7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9B05A3-70F9-4797-8016-7389E30A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AB8E95-A2B0-4888-860C-77158206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26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4614" y="80963"/>
            <a:ext cx="8997950" cy="1079500"/>
          </a:xfrm>
        </p:spPr>
        <p:txBody>
          <a:bodyPr/>
          <a:lstStyle/>
          <a:p>
            <a:r>
              <a:rPr lang="de-DE"/>
              <a:t>Inhalt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75" y="6579262"/>
            <a:ext cx="2930610" cy="261610"/>
          </a:xfrm>
        </p:spPr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38905" y="6579262"/>
            <a:ext cx="437940" cy="261610"/>
          </a:xfrm>
        </p:spPr>
        <p:txBody>
          <a:bodyPr/>
          <a:lstStyle/>
          <a:p>
            <a:fld id="{C18ED396-2EE4-4598-832A-E8BF12D8A9C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5170" y="1304925"/>
            <a:ext cx="1077539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Planung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5170" y="1973251"/>
            <a:ext cx="1511952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Vorversuche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170" y="2641577"/>
            <a:ext cx="1622560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Versuchsplan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5170" y="3309903"/>
            <a:ext cx="1468672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Auswertung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0EDDA96E-883D-4875-BAA4-F767171D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0549" y="6579262"/>
            <a:ext cx="1422184" cy="261610"/>
          </a:xfrm>
        </p:spPr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BC1757-092D-4CC3-A939-8585FC0E28C1}"/>
              </a:ext>
            </a:extLst>
          </p:cNvPr>
          <p:cNvSpPr txBox="1"/>
          <p:nvPr/>
        </p:nvSpPr>
        <p:spPr>
          <a:xfrm>
            <a:off x="90198" y="3975879"/>
            <a:ext cx="1096775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Nutzung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D9815CE-122F-46A0-9010-97D48C2F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Einflussgrößen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33BFB8-95E3-4201-9503-538D06DA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6C201E-3D3A-4514-A432-540E3FB2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7D20C-04D7-44A8-AF8A-6E8DAED9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A1D83D-4ADD-444C-AF68-445103CAAC2C}"/>
              </a:ext>
            </a:extLst>
          </p:cNvPr>
          <p:cNvSpPr txBox="1"/>
          <p:nvPr/>
        </p:nvSpPr>
        <p:spPr>
          <a:xfrm>
            <a:off x="5513604" y="80963"/>
            <a:ext cx="3555782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Rotor- Einfluss- und Zielgrößen 2021 09 09.docx"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ABD72F4-47B3-41BB-9D82-954154C61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3" y="1314882"/>
            <a:ext cx="8997950" cy="3621284"/>
          </a:xfrm>
        </p:spPr>
      </p:pic>
    </p:spTree>
    <p:extLst>
      <p:ext uri="{BB962C8B-B14F-4D97-AF65-F5344CB8AC3E}">
        <p14:creationId xmlns:p14="http://schemas.microsoft.com/office/powerpoint/2010/main" val="674023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Versuchsplan-Auswahl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Ziel der Versuche: </a:t>
            </a:r>
          </a:p>
          <a:p>
            <a:pPr lvl="1"/>
            <a:r>
              <a:rPr lang="de-DE"/>
              <a:t>Haupteffekte bzw. Faktoreffekte (HE bzw. FE, direkte Wirkungen)</a:t>
            </a:r>
          </a:p>
          <a:p>
            <a:pPr lvl="1"/>
            <a:r>
              <a:rPr lang="de-DE"/>
              <a:t>2-fach Wechselwirkungen (2-FI, Kombinationen von 2 Faktoren)</a:t>
            </a:r>
          </a:p>
          <a:p>
            <a:pPr marL="457200" lvl="1" indent="0">
              <a:buNone/>
            </a:pPr>
            <a:r>
              <a:rPr lang="de-DE"/>
              <a:t>untersuchen</a:t>
            </a:r>
          </a:p>
          <a:p>
            <a:pPr lvl="1"/>
            <a:r>
              <a:rPr lang="de-DE"/>
              <a:t>zusätzlich: Zentralpunkte für den Test auf Krümmung</a:t>
            </a:r>
          </a:p>
          <a:p>
            <a:r>
              <a:rPr lang="de-DE"/>
              <a:t>2 Versuchspläne erzeugt</a:t>
            </a:r>
          </a:p>
          <a:p>
            <a:pPr lvl="1"/>
            <a:r>
              <a:rPr lang="de-DE"/>
              <a:t>Versuchsplan 1: </a:t>
            </a:r>
          </a:p>
          <a:p>
            <a:pPr lvl="2"/>
            <a:r>
              <a:rPr lang="de-DE"/>
              <a:t>teilfaktorieller Versuchsplan, Auflösung IV</a:t>
            </a:r>
          </a:p>
          <a:p>
            <a:pPr lvl="2"/>
            <a:r>
              <a:rPr lang="de-DE"/>
              <a:t>20 Versuche, davon 4 Zentralpunkte</a:t>
            </a:r>
          </a:p>
          <a:p>
            <a:pPr lvl="2"/>
            <a:r>
              <a:rPr lang="de-DE"/>
              <a:t>liefert alle Haupteffekte</a:t>
            </a:r>
          </a:p>
          <a:p>
            <a:pPr lvl="2"/>
            <a:r>
              <a:rPr lang="de-DE"/>
              <a:t>liefert 7 Gruppen mit je zwei 2-FI (6 Gruppen) bzw. 3 2-FI (1 Gruppe), Bewertung der Signifikanz nur für Gruppe, nicht auf 2-FI-Ebene</a:t>
            </a:r>
          </a:p>
          <a:p>
            <a:pPr lvl="1"/>
            <a:r>
              <a:rPr lang="de-DE"/>
              <a:t>Versuchsplan 2:</a:t>
            </a:r>
          </a:p>
          <a:p>
            <a:pPr lvl="2"/>
            <a:r>
              <a:rPr lang="de-DE"/>
              <a:t>D-optimaler Versuchsplan</a:t>
            </a:r>
          </a:p>
          <a:p>
            <a:pPr lvl="2"/>
            <a:r>
              <a:rPr lang="de-DE"/>
              <a:t>28 Versuche</a:t>
            </a:r>
          </a:p>
          <a:p>
            <a:pPr lvl="2"/>
            <a:r>
              <a:rPr lang="de-DE"/>
              <a:t>liefert alle Haupteffekte und alle 2-FI</a:t>
            </a:r>
          </a:p>
          <a:p>
            <a:pPr lvl="2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75" y="6579262"/>
            <a:ext cx="2930610" cy="261610"/>
          </a:xfrm>
        </p:spPr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38905" y="6579262"/>
            <a:ext cx="437940" cy="261610"/>
          </a:xfrm>
        </p:spPr>
        <p:txBody>
          <a:bodyPr/>
          <a:lstStyle/>
          <a:p>
            <a:fld id="{C18ED396-2EE4-4598-832A-E8BF12D8A9CF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57C1E5-AA41-4100-8868-4BDF633C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0549" y="6579262"/>
            <a:ext cx="1422184" cy="261610"/>
          </a:xfrm>
        </p:spPr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F6B9CE-E3E5-4CA5-98E3-239E0246BF59}"/>
              </a:ext>
            </a:extLst>
          </p:cNvPr>
          <p:cNvSpPr txBox="1"/>
          <p:nvPr/>
        </p:nvSpPr>
        <p:spPr>
          <a:xfrm>
            <a:off x="6081068" y="80963"/>
            <a:ext cx="2988318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 Design 20 und 28 Versuche.xlsx"</a:t>
            </a:r>
          </a:p>
        </p:txBody>
      </p:sp>
    </p:spTree>
    <p:extLst>
      <p:ext uri="{BB962C8B-B14F-4D97-AF65-F5344CB8AC3E}">
        <p14:creationId xmlns:p14="http://schemas.microsoft.com/office/powerpoint/2010/main" val="296148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30C48BE-A437-4D47-8639-B0EBE823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Vergleich Versuchsplan 1 und 2</a:t>
            </a:r>
            <a:br>
              <a:rPr lang="de-DE"/>
            </a:br>
            <a:r>
              <a:rPr lang="de-DE" sz="2000" i="1"/>
              <a:t>Korrelationen / Auflösbarkeit von Effekten</a:t>
            </a:r>
            <a:endParaRPr lang="de-DE" i="1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F71043C-3AAC-4FAB-B487-3EBA78944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14" y="1274733"/>
            <a:ext cx="4428000" cy="639762"/>
          </a:xfrm>
        </p:spPr>
        <p:txBody>
          <a:bodyPr/>
          <a:lstStyle/>
          <a:p>
            <a:r>
              <a:rPr lang="de-DE"/>
              <a:t>Versuchsplan 1 (20 Versuche)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CCF112-895A-48FA-B699-1C914BC96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/>
              <a:t>Versuchsplan 2 (28 Versuche)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058986-DF5F-4521-A845-EF418DAC3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8D394C-8C3A-43F9-AC5D-12DBA614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8B7AAD-D889-4D51-BA2D-B7D22F8E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A2B9535-B0E6-4F3D-809D-3DAC7F41BE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14" y="2089018"/>
            <a:ext cx="2571429" cy="3266667"/>
          </a:xfrm>
          <a:prstGeom prst="rect">
            <a:avLst/>
          </a:prstGeo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0EC3597-E625-4097-9975-1D74386088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97959" y="2028765"/>
            <a:ext cx="2561905" cy="367619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DA7C5DA-108E-4AA2-9B9E-DB84496D0364}"/>
              </a:ext>
            </a:extLst>
          </p:cNvPr>
          <p:cNvSpPr txBox="1"/>
          <p:nvPr/>
        </p:nvSpPr>
        <p:spPr>
          <a:xfrm>
            <a:off x="3347145" y="2861883"/>
            <a:ext cx="2449710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schwarz: Korrelation =1</a:t>
            </a:r>
          </a:p>
          <a:p>
            <a:pPr algn="l"/>
            <a:r>
              <a:rPr lang="de-DE"/>
              <a:t>weiß: Korrelation = 0</a:t>
            </a:r>
          </a:p>
          <a:p>
            <a:pPr algn="l"/>
            <a:r>
              <a:rPr lang="de-DE"/>
              <a:t>grau: 0 &lt; Korrelation &lt; 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AA7F4BB-53C0-46CD-A114-26BDDD50B219}"/>
              </a:ext>
            </a:extLst>
          </p:cNvPr>
          <p:cNvSpPr txBox="1"/>
          <p:nvPr/>
        </p:nvSpPr>
        <p:spPr>
          <a:xfrm>
            <a:off x="74614" y="5417584"/>
            <a:ext cx="2863284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Korrelationen zwischen 2-FI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26895B9-6F3B-4796-99DF-94D3C4589A0C}"/>
              </a:ext>
            </a:extLst>
          </p:cNvPr>
          <p:cNvSpPr txBox="1"/>
          <p:nvPr/>
        </p:nvSpPr>
        <p:spPr>
          <a:xfrm>
            <a:off x="5335768" y="5839747"/>
            <a:ext cx="3724096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/>
              <a:t>wenige sehr schwache Korrelationen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A3A45B4-548B-45A3-A217-48DCBB3F85E7}"/>
              </a:ext>
            </a:extLst>
          </p:cNvPr>
          <p:cNvSpPr txBox="1"/>
          <p:nvPr/>
        </p:nvSpPr>
        <p:spPr>
          <a:xfrm>
            <a:off x="6081068" y="80963"/>
            <a:ext cx="2988318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 Design 20 und 28 Versuche.xlsx"</a:t>
            </a:r>
          </a:p>
        </p:txBody>
      </p:sp>
    </p:spTree>
    <p:extLst>
      <p:ext uri="{BB962C8B-B14F-4D97-AF65-F5344CB8AC3E}">
        <p14:creationId xmlns:p14="http://schemas.microsoft.com/office/powerpoint/2010/main" val="335203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5E57D-5E19-47D4-B2F6-C436AFFE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4" y="80963"/>
            <a:ext cx="8997950" cy="1079500"/>
          </a:xfrm>
        </p:spPr>
        <p:txBody>
          <a:bodyPr/>
          <a:lstStyle/>
          <a:p>
            <a:r>
              <a:rPr lang="de-DE"/>
              <a:t>Vergleich Versuchsplan 1 und 2</a:t>
            </a:r>
            <a:br>
              <a:rPr lang="de-DE"/>
            </a:br>
            <a:r>
              <a:rPr lang="de-DE" sz="2000" i="1"/>
              <a:t>Power / Trennschärfe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83D2677-3B29-4FAF-A171-65614E17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920B55-0BD0-4C92-A1B8-93530B68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FCFC698-36B2-4995-876C-0AAD1AC9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BED04F79-0738-4817-B315-9A9C8869A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4" y="1315024"/>
            <a:ext cx="5361905" cy="476190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6DDD74A-8693-47F0-984C-ECE9DB54A977}"/>
              </a:ext>
            </a:extLst>
          </p:cNvPr>
          <p:cNvSpPr txBox="1"/>
          <p:nvPr/>
        </p:nvSpPr>
        <p:spPr>
          <a:xfrm>
            <a:off x="5796855" y="1685925"/>
            <a:ext cx="268535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Power ist bei 28 Versuche</a:t>
            </a:r>
          </a:p>
          <a:p>
            <a:pPr algn="l"/>
            <a:r>
              <a:rPr lang="de-DE"/>
              <a:t>für jeden Term (HE, 2-FI)</a:t>
            </a:r>
          </a:p>
          <a:p>
            <a:pPr algn="l"/>
            <a:r>
              <a:rPr lang="de-DE"/>
              <a:t>5-10 % höher im Vergleich</a:t>
            </a:r>
          </a:p>
          <a:p>
            <a:pPr algn="l"/>
            <a:r>
              <a:rPr lang="de-DE"/>
              <a:t>zu 20 Versuchen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F8E6682-E697-4693-BFA9-F15F59AC81B7}"/>
              </a:ext>
            </a:extLst>
          </p:cNvPr>
          <p:cNvSpPr txBox="1"/>
          <p:nvPr/>
        </p:nvSpPr>
        <p:spPr>
          <a:xfrm>
            <a:off x="4723996" y="4719434"/>
            <a:ext cx="3514104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 sz="2000"/>
              <a:t>ausgewählt:</a:t>
            </a:r>
          </a:p>
          <a:p>
            <a:pPr algn="l"/>
            <a:r>
              <a:rPr lang="de-DE" sz="2000"/>
              <a:t>Versuchsplan mit 28 Versuchen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359EF4C-2628-4C51-82D6-03843A16B9D2}"/>
              </a:ext>
            </a:extLst>
          </p:cNvPr>
          <p:cNvSpPr txBox="1"/>
          <p:nvPr/>
        </p:nvSpPr>
        <p:spPr>
          <a:xfrm>
            <a:off x="6081068" y="80963"/>
            <a:ext cx="2988318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 Design 20 und 28 Versuche.xlsx"</a:t>
            </a:r>
          </a:p>
        </p:txBody>
      </p:sp>
    </p:spTree>
    <p:extLst>
      <p:ext uri="{BB962C8B-B14F-4D97-AF65-F5344CB8AC3E}">
        <p14:creationId xmlns:p14="http://schemas.microsoft.com/office/powerpoint/2010/main" val="297660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D0503B9-B91C-4901-8595-DDAC9ED5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4" y="80963"/>
            <a:ext cx="8997950" cy="1079500"/>
          </a:xfrm>
        </p:spPr>
        <p:txBody>
          <a:bodyPr/>
          <a:lstStyle/>
          <a:p>
            <a:r>
              <a:rPr lang="de-DE"/>
              <a:t>Ausgewählter Versuchsplan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22930C-BD82-456E-9B65-7B4B63D6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379A4-0897-4E50-92A3-501162A9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43F93B-326B-4C8D-A6BB-F9B0F192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6FCB185F-44E4-4F91-8E73-A31DCC6C6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4" y="1304925"/>
            <a:ext cx="7238083" cy="5184775"/>
          </a:xfr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80D62F3-17EC-472A-B516-0D39AF1180F9}"/>
              </a:ext>
            </a:extLst>
          </p:cNvPr>
          <p:cNvSpPr txBox="1"/>
          <p:nvPr/>
        </p:nvSpPr>
        <p:spPr>
          <a:xfrm>
            <a:off x="6108255" y="80963"/>
            <a:ext cx="2961131" cy="41549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 Design 20 und 28 Versuche.xlsx"</a:t>
            </a:r>
          </a:p>
          <a:p>
            <a:pPr algn="r"/>
            <a:r>
              <a:rPr lang="de-DE" sz="1050"/>
              <a:t>Blatt "DoE Rotor Design 28 Versuche"</a:t>
            </a:r>
          </a:p>
        </p:txBody>
      </p:sp>
    </p:spTree>
    <p:extLst>
      <p:ext uri="{BB962C8B-B14F-4D97-AF65-F5344CB8AC3E}">
        <p14:creationId xmlns:p14="http://schemas.microsoft.com/office/powerpoint/2010/main" val="697047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328A8-BBB5-4833-931C-1BC2BF4A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E584C7-90FA-416A-8106-FF9D3A26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D5B8F1-DAB9-4540-BC29-F1087C3D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95463B-F90F-4B74-B50A-DA871574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020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F75508D-8044-4A89-A684-7FB54D3E5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/>
              <a:t>Berechnung von MW(Sinkzeit) und StdAbw(Sinkzeit) aus jeweils drei Messwiederholungen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Plausibilitätsprüfung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/>
              <a:t>Design-Struktur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/>
              <a:t>Verteilung / Spannweite der Zielgrößen MW(Sinkzeit) &amp; StdAbw(Sinkzeit)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/>
              <a:t>Faktor-Effekt- und Faktor-Interaktionen-Diagramme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Finden signifikanter Effekte &amp; Ausschluss nicht-signifikanter Effekte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/>
              <a:t>separate Modelle für MW(Sinkzeit) und StdAbw(Sinkzeit) mit allen Haupteffekten &amp; 2-fach Wechselwirkungen berechnen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/>
              <a:t>manuelle Herausnahme nicht-signifikanter Terme (HE, 2-FI)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Bewertung der Aussagekraft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/>
              <a:t>Kennzahlen: Erklärungsgrad/Anpassungsgüte R², Prognosegüte R²(prog), Rest-Streuung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/>
              <a:t>Grafiken: Normal-Quantil-Plot/Wahrscheinlichkeitsnetz der Residuen, Residuen vs. Vorhergesagte Werte, Residuen vs. Beobachtungsreihenfolge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207D12-E5E8-4B66-88D3-E7EEFDF5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Ablauf der Auswertung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BCB3EE-BE91-4DBB-8632-7A35F476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19AC55-AEAC-4FBE-9916-0DA53D64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39EBAE-5B76-4BB4-8551-3DF6D151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506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1. Versuchsplan-Ergebnisse mit MW(Sinkzeit) und StdAbw(Sinkzeit)</a:t>
            </a:r>
            <a:endParaRPr lang="de-DE" i="1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86DBB2D-626F-420D-B4CB-8F9DABB24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3" y="1316968"/>
            <a:ext cx="8997950" cy="512713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75" y="6579262"/>
            <a:ext cx="2930610" cy="261610"/>
          </a:xfrm>
        </p:spPr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38905" y="6579262"/>
            <a:ext cx="437940" cy="261610"/>
          </a:xfrm>
        </p:spPr>
        <p:txBody>
          <a:bodyPr/>
          <a:lstStyle/>
          <a:p>
            <a:fld id="{C18ED396-2EE4-4598-832A-E8BF12D8A9CF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57C1E5-AA41-4100-8868-4BDF633C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0549" y="6579262"/>
            <a:ext cx="1422184" cy="261610"/>
          </a:xfrm>
        </p:spPr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75506B0-4861-42E4-8CC3-D29032712030}"/>
              </a:ext>
            </a:extLst>
          </p:cNvPr>
          <p:cNvSpPr txBox="1"/>
          <p:nvPr/>
        </p:nvSpPr>
        <p:spPr>
          <a:xfrm>
            <a:off x="5588945" y="80963"/>
            <a:ext cx="3480441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 Design 28 Versuche mit Ergebnissen.xlsx"</a:t>
            </a:r>
          </a:p>
        </p:txBody>
      </p:sp>
    </p:spTree>
    <p:extLst>
      <p:ext uri="{BB962C8B-B14F-4D97-AF65-F5344CB8AC3E}">
        <p14:creationId xmlns:p14="http://schemas.microsoft.com/office/powerpoint/2010/main" val="330856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a) Design-Struktur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81E8BBD-6379-42F3-95EA-603C8AB0EA5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90" y="1321252"/>
            <a:ext cx="4210050" cy="4087812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4572000" y="1304925"/>
            <a:ext cx="4104009" cy="147732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symmetrisch für alle Einflussgrößen:</a:t>
            </a:r>
          </a:p>
          <a:p>
            <a:pPr algn="l"/>
            <a:r>
              <a:rPr lang="de-DE"/>
              <a:t>Ecken &amp; Mitte</a:t>
            </a:r>
          </a:p>
          <a:p>
            <a:pPr algn="l"/>
            <a:r>
              <a:rPr lang="de-DE"/>
              <a:t>jeweils beide Papiergewichte an allen</a:t>
            </a:r>
          </a:p>
          <a:p>
            <a:pPr algn="l"/>
            <a:r>
              <a:rPr lang="de-DE"/>
              <a:t>Einstellungen</a:t>
            </a:r>
          </a:p>
          <a:p>
            <a:pPr algn="l"/>
            <a:r>
              <a:rPr lang="de-DE"/>
              <a:t>(roter Kreis: leicht, blaues Kreuz: schwer)</a:t>
            </a:r>
          </a:p>
        </p:txBody>
      </p:sp>
    </p:spTree>
    <p:extLst>
      <p:ext uri="{BB962C8B-B14F-4D97-AF65-F5344CB8AC3E}">
        <p14:creationId xmlns:p14="http://schemas.microsoft.com/office/powerpoint/2010/main" val="395237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b) Verteilung Zielgrößen-Werte: MW(Sinkzeit)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29</a:t>
            </a:fld>
            <a:endParaRPr lang="de-DE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AB8421A6-4968-4063-9CCC-A8A373846D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90" y="1321252"/>
            <a:ext cx="5153025" cy="4144962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3171061" cy="147732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Mittelwerte liegen zwischen</a:t>
            </a:r>
          </a:p>
          <a:p>
            <a:pPr algn="l"/>
            <a:r>
              <a:rPr lang="de-DE"/>
              <a:t>1,3 und 2,1 Sekunden</a:t>
            </a:r>
          </a:p>
          <a:p>
            <a:pPr algn="l"/>
            <a:r>
              <a:rPr lang="de-DE"/>
              <a:t>alle Werte unterschreiten den</a:t>
            </a:r>
          </a:p>
          <a:p>
            <a:pPr algn="l"/>
            <a:r>
              <a:rPr lang="de-DE"/>
              <a:t>Mindest-Zielwert 2,5 Sekunden</a:t>
            </a:r>
          </a:p>
          <a:p>
            <a:pPr algn="l"/>
            <a:r>
              <a:rPr lang="de-DE"/>
              <a:t>deutlich</a:t>
            </a:r>
          </a:p>
        </p:txBody>
      </p:sp>
    </p:spTree>
    <p:extLst>
      <p:ext uri="{BB962C8B-B14F-4D97-AF65-F5344CB8AC3E}">
        <p14:creationId xmlns:p14="http://schemas.microsoft.com/office/powerpoint/2010/main" val="122566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Projektbeschreibung DoE Rotor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75" y="6579262"/>
            <a:ext cx="2930610" cy="261610"/>
          </a:xfrm>
        </p:spPr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38905" y="6579262"/>
            <a:ext cx="437940" cy="261610"/>
          </a:xfrm>
        </p:spPr>
        <p:txBody>
          <a:bodyPr/>
          <a:lstStyle/>
          <a:p>
            <a:fld id="{C18ED396-2EE4-4598-832A-E8BF12D8A9C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57C1E5-AA41-4100-8868-4BDF633C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0549" y="6579262"/>
            <a:ext cx="1422184" cy="261610"/>
          </a:xfrm>
        </p:spPr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E3D148-D1B6-4930-A523-266A126DEB12}"/>
              </a:ext>
            </a:extLst>
          </p:cNvPr>
          <p:cNvSpPr txBox="1"/>
          <p:nvPr/>
        </p:nvSpPr>
        <p:spPr>
          <a:xfrm>
            <a:off x="5746039" y="80963"/>
            <a:ext cx="3323347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 Projektbeschreibung 2021 09 09.docx"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DCA4A055-47C9-474E-8279-62C62CEDF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92" y="1262980"/>
            <a:ext cx="5905391" cy="5184775"/>
          </a:xfrm>
        </p:spPr>
      </p:pic>
    </p:spTree>
    <p:extLst>
      <p:ext uri="{BB962C8B-B14F-4D97-AF65-F5344CB8AC3E}">
        <p14:creationId xmlns:p14="http://schemas.microsoft.com/office/powerpoint/2010/main" val="3602328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b) Verteilung Zielgrößen-Werte: StdAb(Sinkzeit)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FC37E9D1-CDB9-4258-96C9-4BAC4F5EAC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90" y="1321252"/>
            <a:ext cx="5126038" cy="414496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3417923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Standardabweichungen der</a:t>
            </a:r>
          </a:p>
          <a:p>
            <a:pPr algn="l"/>
            <a:r>
              <a:rPr lang="de-DE"/>
              <a:t>Messwiederholungen liegen</a:t>
            </a:r>
          </a:p>
          <a:p>
            <a:pPr algn="l"/>
            <a:r>
              <a:rPr lang="de-DE"/>
              <a:t>zwischen 0,04 und 0,44 Sekunden</a:t>
            </a:r>
          </a:p>
        </p:txBody>
      </p:sp>
    </p:spTree>
    <p:extLst>
      <p:ext uri="{BB962C8B-B14F-4D97-AF65-F5344CB8AC3E}">
        <p14:creationId xmlns:p14="http://schemas.microsoft.com/office/powerpoint/2010/main" val="3568348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Faktoreffekte / Haupteffekte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BAFB4AA-2CFE-44BD-B62F-E8234C89D4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90" y="1321252"/>
            <a:ext cx="5143500" cy="4392612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3542958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mittlere Einstellung (Zentralpunkt)</a:t>
            </a:r>
          </a:p>
          <a:p>
            <a:pPr algn="l"/>
            <a:r>
              <a:rPr lang="de-DE"/>
              <a:t>hat immer höchste Werte</a:t>
            </a:r>
          </a:p>
          <a:p>
            <a:pPr algn="l"/>
            <a:r>
              <a:rPr lang="de-DE"/>
              <a:t>leichtes Papier sinkt langsamer</a:t>
            </a:r>
          </a:p>
          <a:p>
            <a:pPr algn="l"/>
            <a:r>
              <a:rPr lang="de-DE"/>
              <a:t>als schweres Papier</a:t>
            </a:r>
          </a:p>
        </p:txBody>
      </p:sp>
    </p:spTree>
    <p:extLst>
      <p:ext uri="{BB962C8B-B14F-4D97-AF65-F5344CB8AC3E}">
        <p14:creationId xmlns:p14="http://schemas.microsoft.com/office/powerpoint/2010/main" val="1367826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Papiergewicht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65910" y="1304925"/>
            <a:ext cx="2893741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leichtes Papier sinkt in jeder</a:t>
            </a:r>
          </a:p>
          <a:p>
            <a:pPr algn="l"/>
            <a:r>
              <a:rPr lang="de-DE"/>
              <a:t>Einstellung langsamer als</a:t>
            </a:r>
          </a:p>
          <a:p>
            <a:pPr algn="l"/>
            <a:r>
              <a:rPr lang="de-DE"/>
              <a:t>schweres Papier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AF37E9E-2F26-4016-81F4-7CE5216B1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992061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17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Büroklammern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65910" y="1304925"/>
            <a:ext cx="2762295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1 Büroklammer fast immer</a:t>
            </a:r>
          </a:p>
          <a:p>
            <a:pPr algn="l"/>
            <a:r>
              <a:rPr lang="de-DE"/>
              <a:t>besser als 0 oder 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AFD04E-67E7-47E2-BCD5-B9F60A8D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6030167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56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SBreite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65910" y="1304925"/>
            <a:ext cx="2779928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Mittlere Schwanzbreite hat</a:t>
            </a:r>
          </a:p>
          <a:p>
            <a:pPr algn="l"/>
            <a:r>
              <a:rPr lang="de-DE"/>
              <a:t>längste Sinkzeit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DB8B87-70CA-4525-B278-15238B73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77692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13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RHöhe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65910" y="1304925"/>
            <a:ext cx="2478564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Mittlere Rumpfhöhe hat</a:t>
            </a:r>
          </a:p>
          <a:p>
            <a:pPr algn="l"/>
            <a:r>
              <a:rPr lang="de-DE"/>
              <a:t>längste Sinkzeit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CC7AB42-48AB-49DF-8104-D32C6414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77692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29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FLänge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02302" y="1304925"/>
            <a:ext cx="2972289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Lange Flügellänge besser als</a:t>
            </a:r>
          </a:p>
          <a:p>
            <a:pPr algn="l"/>
            <a:r>
              <a:rPr lang="de-DE"/>
              <a:t>kurze und oft auch besser als</a:t>
            </a:r>
          </a:p>
          <a:p>
            <a:pPr algn="l"/>
            <a:r>
              <a:rPr lang="de-DE"/>
              <a:t>mittlere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482B9C3-6348-4763-BB39-774F7442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744377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46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FBreite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02302" y="1304925"/>
            <a:ext cx="2685351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Mittlere Flügelbreite hat</a:t>
            </a:r>
          </a:p>
          <a:p>
            <a:pPr algn="l"/>
            <a:r>
              <a:rPr lang="de-DE"/>
              <a:t>meistens höchste Sinkzeit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B3C4BF-97AE-4904-A419-836759DD4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744377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87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Faktoreffekte / Haupteffekte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3073277" cy="203132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FBreite &amp; FLänge niedrige Ein-</a:t>
            </a:r>
          </a:p>
          <a:p>
            <a:pPr algn="l"/>
            <a:r>
              <a:rPr lang="de-DE"/>
              <a:t>stellungen,</a:t>
            </a:r>
          </a:p>
          <a:p>
            <a:pPr algn="l"/>
            <a:r>
              <a:rPr lang="de-DE"/>
              <a:t>Büroklammern hohe</a:t>
            </a:r>
          </a:p>
          <a:p>
            <a:pPr algn="l"/>
            <a:r>
              <a:rPr lang="de-DE"/>
              <a:t>RHöhe &amp; SBreite mittlere Ein-</a:t>
            </a:r>
          </a:p>
          <a:p>
            <a:pPr algn="l"/>
            <a:r>
              <a:rPr lang="de-DE"/>
              <a:t>stellungen</a:t>
            </a:r>
          </a:p>
          <a:p>
            <a:pPr algn="l"/>
            <a:r>
              <a:rPr lang="de-DE"/>
              <a:t>Papiergewicht schwer</a:t>
            </a:r>
          </a:p>
          <a:p>
            <a:pPr algn="l"/>
            <a:r>
              <a:rPr lang="de-DE"/>
              <a:t>führen zu niedriger Streuung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264BBC-653E-4C75-962B-DE1772395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144218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4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Papiergewicht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65910" y="1304925"/>
            <a:ext cx="2784737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schweres Papier hat fast</a:t>
            </a:r>
          </a:p>
          <a:p>
            <a:pPr algn="l"/>
            <a:r>
              <a:rPr lang="de-DE"/>
              <a:t>immer niedrigere Streuung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1DF7324-DE6C-4797-8379-58FEE2E2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6011114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1A8CCA2-C7E0-4B3E-9F61-EA32EF9B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Planung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93D58A-F89E-4F3B-BAD5-0956D8AF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344650-2731-49DA-8073-F5B58407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431E35-28CC-4DC8-98F4-89828729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817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Büroklammern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65910" y="1304925"/>
            <a:ext cx="2483372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2 Büroklammern immer</a:t>
            </a:r>
          </a:p>
          <a:p>
            <a:pPr algn="l"/>
            <a:r>
              <a:rPr lang="de-DE"/>
              <a:t>besser als 0 oder 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AEBA0B-FA47-4AE3-83B7-5C0C59829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6049219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55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SBreite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65910" y="1304925"/>
            <a:ext cx="2898550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Je nach Einstellungen und</a:t>
            </a:r>
          </a:p>
          <a:p>
            <a:pPr algn="l"/>
            <a:r>
              <a:rPr lang="de-DE"/>
              <a:t>Einstell-Kombinationen ist</a:t>
            </a:r>
          </a:p>
          <a:p>
            <a:pPr algn="l"/>
            <a:r>
              <a:rPr lang="de-DE"/>
              <a:t>Streuung bei Schwanzbreite</a:t>
            </a:r>
          </a:p>
          <a:p>
            <a:pPr algn="l"/>
            <a:r>
              <a:rPr lang="de-DE"/>
              <a:t>höher oder niedriger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4C7947-C434-4477-9068-40FAFDF2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96745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2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RHöhe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939407" y="1304925"/>
            <a:ext cx="3127779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Tendenziell hat ein mittlerer</a:t>
            </a:r>
          </a:p>
          <a:p>
            <a:pPr algn="l"/>
            <a:r>
              <a:rPr lang="de-DE"/>
              <a:t>bis hoher Rumpf die niedrigste</a:t>
            </a:r>
          </a:p>
          <a:p>
            <a:pPr algn="l"/>
            <a:r>
              <a:rPr lang="de-DE"/>
              <a:t>Streuung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E4ACA8E-A5DC-42BC-A556-44BEFB9F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96745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41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FLänge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850632" y="1304925"/>
            <a:ext cx="3214341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Kurze oder mittlere Flügellänge</a:t>
            </a:r>
          </a:p>
          <a:p>
            <a:pPr algn="l"/>
            <a:r>
              <a:rPr lang="de-DE"/>
              <a:t>streut deutlich weniger als</a:t>
            </a:r>
          </a:p>
          <a:p>
            <a:pPr algn="l"/>
            <a:r>
              <a:rPr lang="de-DE"/>
              <a:t>lange Flügel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7AC77E5-937C-4B28-8638-8E6A869DD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763429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3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FBreite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320416" y="1304925"/>
            <a:ext cx="274947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Je nach Einstellungen und</a:t>
            </a:r>
          </a:p>
          <a:p>
            <a:pPr algn="l"/>
            <a:r>
              <a:rPr lang="de-DE"/>
              <a:t>Einstell-Kombinationen ist</a:t>
            </a:r>
          </a:p>
          <a:p>
            <a:pPr algn="l"/>
            <a:r>
              <a:rPr lang="de-DE"/>
              <a:t>Streuung bei Flügelbreite</a:t>
            </a:r>
          </a:p>
          <a:p>
            <a:pPr algn="l"/>
            <a:r>
              <a:rPr lang="de-DE"/>
              <a:t>höher oder niedriger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8292101-663E-4EC7-869D-7E4475CDB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763429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85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3. MW(Sinkzeit): signifikante/relevante Effekte bzw. Terme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45</a:t>
            </a:fld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4FB5BA7-78E3-4909-96D2-7FF6DB5F4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13314"/>
            <a:ext cx="3572374" cy="28769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3D51AE4-AA4B-40A7-BA08-7F408A337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97" y="1313314"/>
            <a:ext cx="5210902" cy="143847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E04C65F-4909-4FC0-B98B-088CB5A5548E}"/>
              </a:ext>
            </a:extLst>
          </p:cNvPr>
          <p:cNvSpPr txBox="1"/>
          <p:nvPr/>
        </p:nvSpPr>
        <p:spPr>
          <a:xfrm>
            <a:off x="83003" y="4343116"/>
            <a:ext cx="6643165" cy="147732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sigifikanter Effekt (p&lt;0,05) auf MW(Sinkzeit) haben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Haupteffekt Flügellänge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Haupteffekt Papiergewicht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2-fach Wechselwirkung Büroklammern*Papiergewicht</a:t>
            </a:r>
          </a:p>
          <a:p>
            <a:pPr algn="l"/>
            <a:r>
              <a:rPr lang="de-DE"/>
              <a:t>aus hierarchischen Gründen im Modell: Haupteffekt Büroklammern</a:t>
            </a:r>
          </a:p>
        </p:txBody>
      </p:sp>
    </p:spTree>
    <p:extLst>
      <p:ext uri="{BB962C8B-B14F-4D97-AF65-F5344CB8AC3E}">
        <p14:creationId xmlns:p14="http://schemas.microsoft.com/office/powerpoint/2010/main" val="2186191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3. StdAbw(Sinkzeit): signifikante/relevante Effekte bzw. Terme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46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0E0FD1-4DA8-4244-9EBF-3707432CE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597" y="1313314"/>
            <a:ext cx="4534533" cy="16004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19301F-1A96-425B-BA9F-97292BBFF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0" y="1313314"/>
            <a:ext cx="3572374" cy="287695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CADA3CF-96F3-445C-B8F2-A4E903D0EF19}"/>
              </a:ext>
            </a:extLst>
          </p:cNvPr>
          <p:cNvSpPr txBox="1"/>
          <p:nvPr/>
        </p:nvSpPr>
        <p:spPr>
          <a:xfrm>
            <a:off x="83003" y="4343116"/>
            <a:ext cx="5790368" cy="147732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relevanter Effekt auf StdAbw(Sinkzeit) haben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2-fach Wechselwirkung Flügelbreite*Schwanzbreite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2-fach Wechselwirkung Flügellänge*Schwanzbreite</a:t>
            </a:r>
          </a:p>
          <a:p>
            <a:pPr algn="l"/>
            <a:r>
              <a:rPr lang="de-DE"/>
              <a:t>aus hierarchischen Gründen im Modell:</a:t>
            </a:r>
          </a:p>
          <a:p>
            <a:pPr algn="l"/>
            <a:r>
              <a:rPr lang="de-DE"/>
              <a:t>Haupteffekte Flügellänge, Flügelbreite und Schwanzbreite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BEAC4B-6AE5-44AC-A7ED-C0F5D37A946A}"/>
              </a:ext>
            </a:extLst>
          </p:cNvPr>
          <p:cNvSpPr txBox="1"/>
          <p:nvPr/>
        </p:nvSpPr>
        <p:spPr>
          <a:xfrm>
            <a:off x="6802045" y="4356111"/>
            <a:ext cx="2258952" cy="138499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 sz="1200"/>
              <a:t>Anmerkung:</a:t>
            </a:r>
          </a:p>
          <a:p>
            <a:pPr algn="l"/>
            <a:r>
              <a:rPr lang="de-DE" sz="1200"/>
              <a:t>p-Wert von FLänge*SBreite ist</a:t>
            </a:r>
          </a:p>
          <a:p>
            <a:pPr algn="l"/>
            <a:r>
              <a:rPr lang="de-DE" sz="1200"/>
              <a:t>größer als 0,05, aber die</a:t>
            </a:r>
          </a:p>
          <a:p>
            <a:pPr algn="l"/>
            <a:r>
              <a:rPr lang="de-DE" sz="1200"/>
              <a:t>Modell-Qualität reduziert sich</a:t>
            </a:r>
          </a:p>
          <a:p>
            <a:pPr algn="l"/>
            <a:r>
              <a:rPr lang="de-DE" sz="1200"/>
              <a:t>drastisch, wenn der Term</a:t>
            </a:r>
          </a:p>
          <a:p>
            <a:pPr algn="l"/>
            <a:r>
              <a:rPr lang="de-DE" sz="1200"/>
              <a:t>herausgenommen wird, deshalb</a:t>
            </a:r>
          </a:p>
          <a:p>
            <a:pPr algn="l"/>
            <a:r>
              <a:rPr lang="de-DE" sz="1200"/>
              <a:t>bleibt er im Modell.</a:t>
            </a:r>
          </a:p>
        </p:txBody>
      </p:sp>
    </p:spTree>
    <p:extLst>
      <p:ext uri="{BB962C8B-B14F-4D97-AF65-F5344CB8AC3E}">
        <p14:creationId xmlns:p14="http://schemas.microsoft.com/office/powerpoint/2010/main" val="3971482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MW(Sinkzeit): Kennzahlen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47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A97408-CCB4-4628-A925-8628A3ECA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" y="2517083"/>
            <a:ext cx="2210108" cy="6287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94AD088-FD65-46B4-B4F6-586E1DE0B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2" y="1313314"/>
            <a:ext cx="3410426" cy="1105054"/>
          </a:xfrm>
          <a:prstGeom prst="rect">
            <a:avLst/>
          </a:prstGeom>
        </p:spPr>
      </p:pic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A977D3E0-69BA-4F90-BE97-9C6CDC29B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97265"/>
              </p:ext>
            </p:extLst>
          </p:nvPr>
        </p:nvGraphicFramePr>
        <p:xfrm>
          <a:off x="83003" y="3304113"/>
          <a:ext cx="8663623" cy="1691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3532681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1849777"/>
                    </a:ext>
                  </a:extLst>
                </a:gridCol>
                <a:gridCol w="4470718">
                  <a:extLst>
                    <a:ext uri="{9D8B030D-6E8A-4147-A177-3AD203B41FA5}">
                      <a16:colId xmlns:a16="http://schemas.microsoft.com/office/drawing/2014/main" val="475722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/>
                        <a:t>Kennzahl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Bezeichnung in JMP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7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Anpassungsgüte R²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51,3 %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6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Prognosegüte R²(prog)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29,5 %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Press 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9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Rest-Streuung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0,1349 Sekunden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Wurzel der mittleren quadratischen Abweichung / </a:t>
                      </a:r>
                    </a:p>
                    <a:p>
                      <a:r>
                        <a:rPr lang="de-DE" sz="1600"/>
                        <a:t>RMSE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47842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6361BEA0-6E3C-4FAB-B27B-64580C793428}"/>
              </a:ext>
            </a:extLst>
          </p:cNvPr>
          <p:cNvSpPr txBox="1"/>
          <p:nvPr/>
        </p:nvSpPr>
        <p:spPr>
          <a:xfrm>
            <a:off x="83003" y="5182556"/>
            <a:ext cx="8699818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Nur die Hälfte der Streuung in MW(Sinkzeit) lässt sich auf Flügellänge, Papiergewicht und</a:t>
            </a:r>
          </a:p>
          <a:p>
            <a:pPr algn="l"/>
            <a:r>
              <a:rPr lang="de-DE"/>
              <a:t>Anzahl Büroklammern zurückführen. Die Prognosegüte ist mit 29 % zu niedrig für</a:t>
            </a:r>
          </a:p>
          <a:p>
            <a:pPr algn="l"/>
            <a:r>
              <a:rPr lang="de-DE"/>
              <a:t>belastbare Vorhersagen. Die Rest-Streuung ist hoch.</a:t>
            </a:r>
          </a:p>
        </p:txBody>
      </p:sp>
    </p:spTree>
    <p:extLst>
      <p:ext uri="{BB962C8B-B14F-4D97-AF65-F5344CB8AC3E}">
        <p14:creationId xmlns:p14="http://schemas.microsoft.com/office/powerpoint/2010/main" val="3037286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MW(Sinkzeit): Grafiken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48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E296AD-5295-4EA2-8596-F5781ACBC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" y="1313314"/>
            <a:ext cx="3886742" cy="33151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51619BC-8D7E-424B-8F8C-08E9D591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079" y="1313314"/>
            <a:ext cx="4561207" cy="18643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77BB4DF-D479-43D8-A491-C3A5853CB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079" y="3226224"/>
            <a:ext cx="5049907" cy="215390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501B9D6-F691-435C-8831-CA6696ED3A4A}"/>
              </a:ext>
            </a:extLst>
          </p:cNvPr>
          <p:cNvSpPr txBox="1"/>
          <p:nvPr/>
        </p:nvSpPr>
        <p:spPr>
          <a:xfrm>
            <a:off x="83003" y="5498754"/>
            <a:ext cx="8930650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Residuen von MW(Sinkzeit) zeigen keine systematische Abweichungen von der Ideallinie im</a:t>
            </a:r>
          </a:p>
          <a:p>
            <a:pPr algn="l"/>
            <a:r>
              <a:rPr lang="de-DE"/>
              <a:t>Normal-Quantil-Plot. Es gibt keine Muster oder auffälligen Strukturen im Vergleich zu</a:t>
            </a:r>
          </a:p>
          <a:p>
            <a:pPr algn="l"/>
            <a:r>
              <a:rPr lang="de-DE"/>
              <a:t>vorhergesagten Werten oder nach Beobachtungsreihenfolge.</a:t>
            </a:r>
          </a:p>
        </p:txBody>
      </p:sp>
    </p:spTree>
    <p:extLst>
      <p:ext uri="{BB962C8B-B14F-4D97-AF65-F5344CB8AC3E}">
        <p14:creationId xmlns:p14="http://schemas.microsoft.com/office/powerpoint/2010/main" val="317981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StdAbw(Sinkzeit): Kennzahlen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49</a:t>
            </a:fld>
            <a:endParaRPr lang="de-DE"/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A977D3E0-69BA-4F90-BE97-9C6CDC29B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057793"/>
              </p:ext>
            </p:extLst>
          </p:nvPr>
        </p:nvGraphicFramePr>
        <p:xfrm>
          <a:off x="83003" y="3304113"/>
          <a:ext cx="8663623" cy="1691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3532681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1849777"/>
                    </a:ext>
                  </a:extLst>
                </a:gridCol>
                <a:gridCol w="4470718">
                  <a:extLst>
                    <a:ext uri="{9D8B030D-6E8A-4147-A177-3AD203B41FA5}">
                      <a16:colId xmlns:a16="http://schemas.microsoft.com/office/drawing/2014/main" val="475722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/>
                        <a:t>Kennzahl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Bezeichnung in JMP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7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Anpassungsgüte R²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43,5 %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6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Prognosegüte R²(prog)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12,7 %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Press 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9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Rest-Streuung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0,6333 Sekunden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Wurzel der mittleren quadratischen Abweichung / </a:t>
                      </a:r>
                    </a:p>
                    <a:p>
                      <a:r>
                        <a:rPr lang="de-DE" sz="1600"/>
                        <a:t>RMSE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47842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6361BEA0-6E3C-4FAB-B27B-64580C793428}"/>
              </a:ext>
            </a:extLst>
          </p:cNvPr>
          <p:cNvSpPr txBox="1"/>
          <p:nvPr/>
        </p:nvSpPr>
        <p:spPr>
          <a:xfrm>
            <a:off x="83003" y="5182556"/>
            <a:ext cx="8786380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Weniger als die Hälfte der Streuung in StdAbw(Sinkzeit) lässt sich auf die Kombinationen</a:t>
            </a:r>
          </a:p>
          <a:p>
            <a:pPr algn="l"/>
            <a:r>
              <a:rPr lang="de-DE"/>
              <a:t>von Flügellänge, Flügelbreite und Schwanzbreite zurückführen. Die Prognosegüte beträgt</a:t>
            </a:r>
          </a:p>
          <a:p>
            <a:pPr algn="l"/>
            <a:r>
              <a:rPr lang="de-DE"/>
              <a:t>lediglich 12,7 % ist damit zu niedrig für belastbare Vorhersagen. Die Rest-Streuung ist</a:t>
            </a:r>
          </a:p>
          <a:p>
            <a:pPr algn="l"/>
            <a:r>
              <a:rPr lang="de-DE"/>
              <a:t>hoch.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10E368-C19C-45D9-BE90-84F5B0B61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2" y="1313314"/>
            <a:ext cx="3410426" cy="1105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5C0BE8-8090-42C0-9009-4EA3A8BB7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3" y="2517083"/>
            <a:ext cx="2210108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3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Bauplan DoE Rotor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F635F93-0DE6-4061-B7A3-28CD1AD60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91" y="1304925"/>
            <a:ext cx="4414593" cy="5184775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75" y="6579262"/>
            <a:ext cx="2930610" cy="261610"/>
          </a:xfrm>
        </p:spPr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38905" y="6579262"/>
            <a:ext cx="437940" cy="261610"/>
          </a:xfrm>
        </p:spPr>
        <p:txBody>
          <a:bodyPr/>
          <a:lstStyle/>
          <a:p>
            <a:fld id="{C18ED396-2EE4-4598-832A-E8BF12D8A9C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57C1E5-AA41-4100-8868-4BDF633C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0549" y="6579262"/>
            <a:ext cx="1422184" cy="261610"/>
          </a:xfrm>
        </p:spPr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E3D148-D1B6-4930-A523-266A126DEB12}"/>
              </a:ext>
            </a:extLst>
          </p:cNvPr>
          <p:cNvSpPr txBox="1"/>
          <p:nvPr/>
        </p:nvSpPr>
        <p:spPr>
          <a:xfrm>
            <a:off x="6787991" y="80963"/>
            <a:ext cx="2281395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"Bauplan Rotor 2021 09 09.pdf"</a:t>
            </a:r>
          </a:p>
        </p:txBody>
      </p:sp>
    </p:spTree>
    <p:extLst>
      <p:ext uri="{BB962C8B-B14F-4D97-AF65-F5344CB8AC3E}">
        <p14:creationId xmlns:p14="http://schemas.microsoft.com/office/powerpoint/2010/main" val="298519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StdAbw(Sinkzeit): Grafiken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501B9D6-F691-435C-8831-CA6696ED3A4A}"/>
              </a:ext>
            </a:extLst>
          </p:cNvPr>
          <p:cNvSpPr txBox="1"/>
          <p:nvPr/>
        </p:nvSpPr>
        <p:spPr>
          <a:xfrm>
            <a:off x="83003" y="5498754"/>
            <a:ext cx="9038052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Residuen von StdAbw(Sinkzeit) zeigen keine systematische Abweichungen von der Ideallinie</a:t>
            </a:r>
          </a:p>
          <a:p>
            <a:pPr algn="l"/>
            <a:r>
              <a:rPr lang="de-DE"/>
              <a:t>im Normal-Quantil-Plot. Es gibt keine Muster oder auffälligen Strukturen im Vergleich zu</a:t>
            </a:r>
          </a:p>
          <a:p>
            <a:pPr algn="l"/>
            <a:r>
              <a:rPr lang="de-DE"/>
              <a:t>vorhergesagten Werten oder nach Beobachtungsreihenfolge.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010B09-8738-40D6-BD92-EF1120C41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" y="1313314"/>
            <a:ext cx="3886742" cy="33151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31F1D8-2868-496D-85FA-331FEAD07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079" y="1313314"/>
            <a:ext cx="4706006" cy="18643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DB25D95-7CFA-48E8-8DB4-18C4768AA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079" y="3226224"/>
            <a:ext cx="5049907" cy="21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3C898B8-24D2-473B-B25B-E0EED334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Bewertung Aussagekraft</a:t>
            </a:r>
            <a:br>
              <a:rPr lang="de-DE"/>
            </a:br>
            <a:r>
              <a:rPr lang="de-DE" sz="2000" i="1"/>
              <a:t>MW(Sinkzeit) und StdAbw(Sinkzeit)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5217D3-5C42-4ED3-9851-C89D4A391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MW(Sinkzeit)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137032A-F415-40C6-86ED-B934897345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/>
              <a:t>Signifikante Effekte</a:t>
            </a:r>
          </a:p>
          <a:p>
            <a:pPr lvl="1"/>
            <a:r>
              <a:rPr lang="de-DE"/>
              <a:t>HE: Flügellänge, Papiergewicht (für Hierarchie: Büroklammern)</a:t>
            </a:r>
          </a:p>
          <a:p>
            <a:pPr lvl="1"/>
            <a:r>
              <a:rPr lang="de-DE"/>
              <a:t>2-FI: Büroklammern*Papiergewicht</a:t>
            </a:r>
          </a:p>
          <a:p>
            <a:r>
              <a:rPr lang="de-DE"/>
              <a:t>Modell-Qualität / Aussagekraft</a:t>
            </a:r>
          </a:p>
          <a:p>
            <a:pPr lvl="1"/>
            <a:r>
              <a:rPr lang="de-DE"/>
              <a:t>Kennzahlen R² = 51 % und R²(prog) = 30 % sind niedrig, Rest-Streuung RMSE = 0,13 Sekunden ist hoch</a:t>
            </a:r>
          </a:p>
          <a:p>
            <a:pPr lvl="1"/>
            <a:r>
              <a:rPr lang="de-DE"/>
              <a:t>Residuen-Diagramme zeigen keine Auffälligkeiten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22127B5-7CC1-4076-876A-D9573A804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/>
              <a:t>StdAbw(Sinkzeit)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6B66395-8055-48DB-92FD-7D02E26811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/>
              <a:t>Signifikante/relevante Effekte</a:t>
            </a:r>
          </a:p>
          <a:p>
            <a:pPr lvl="1"/>
            <a:r>
              <a:rPr lang="de-DE"/>
              <a:t>HE: (für Hierarchie: Flügellänge, Flügelbreite, Schwanzbreite)</a:t>
            </a:r>
          </a:p>
          <a:p>
            <a:pPr lvl="1"/>
            <a:r>
              <a:rPr lang="de-DE"/>
              <a:t>2-FI: Flügelbreite*Schwanzbreite, Flügellänge*Schwanzbreite</a:t>
            </a:r>
          </a:p>
          <a:p>
            <a:r>
              <a:rPr lang="de-DE"/>
              <a:t>Modell-Qualität / Aussagekraft</a:t>
            </a:r>
          </a:p>
          <a:p>
            <a:pPr lvl="1"/>
            <a:r>
              <a:rPr lang="de-DE"/>
              <a:t>Kennzahlen R² = 44 % und R²(prog) = 13 % sind niedrig, Rest-Streuung RMSE = 0,63 Sekunden ist hoch</a:t>
            </a:r>
          </a:p>
          <a:p>
            <a:pPr lvl="1"/>
            <a:r>
              <a:rPr lang="de-DE"/>
              <a:t>Residuen-Diagramme zeigen keine Auffälligkeiten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43ED0D-F481-483D-BA98-FFCEC98B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C49F6B-1F73-433E-AFAE-3244CD1D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3F4961-FB25-4097-950B-E5638307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52D038-6DA9-4874-A88C-C55999CF1E0A}"/>
              </a:ext>
            </a:extLst>
          </p:cNvPr>
          <p:cNvSpPr txBox="1"/>
          <p:nvPr/>
        </p:nvSpPr>
        <p:spPr>
          <a:xfrm>
            <a:off x="1765463" y="5786533"/>
            <a:ext cx="5626861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2000"/>
              <a:t>Aussagekraft ist zu niedrig für Design-Optimierung,</a:t>
            </a:r>
          </a:p>
          <a:p>
            <a:pPr algn="ctr"/>
            <a:r>
              <a:rPr lang="de-DE" sz="2000"/>
              <a:t>tendenzielle Aussagen möglich</a:t>
            </a:r>
          </a:p>
        </p:txBody>
      </p:sp>
    </p:spTree>
    <p:extLst>
      <p:ext uri="{BB962C8B-B14F-4D97-AF65-F5344CB8AC3E}">
        <p14:creationId xmlns:p14="http://schemas.microsoft.com/office/powerpoint/2010/main" val="3502979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D273957-F660-4EF9-A8BB-9E08D2E4F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Aussagekraft für MW(Sinkzeit) und StdAbw(Sinkzeit) zu niedrig für Design-Optimierung, für tendenzielle Aussagen nutzbar</a:t>
            </a:r>
          </a:p>
          <a:p>
            <a:r>
              <a:rPr lang="de-DE"/>
              <a:t>Mindest-Sinkzeit 2,5 Sekunden wird von keinem Design erreicht</a:t>
            </a:r>
          </a:p>
          <a:p>
            <a:r>
              <a:rPr lang="de-DE"/>
              <a:t>Nächste Schritte:</a:t>
            </a:r>
          </a:p>
          <a:p>
            <a:pPr lvl="1"/>
            <a:r>
              <a:rPr lang="de-DE"/>
              <a:t>Faktoren für weitere Versuche auswählen</a:t>
            </a:r>
          </a:p>
          <a:p>
            <a:pPr lvl="1"/>
            <a:r>
              <a:rPr lang="de-DE"/>
              <a:t>Versuchsbereiche ggf. verändern</a:t>
            </a:r>
          </a:p>
          <a:p>
            <a:pPr lvl="1"/>
            <a:r>
              <a:rPr lang="de-DE"/>
              <a:t>neuen Versuchsplan aufstellen &amp; Versuche durchführen</a:t>
            </a:r>
          </a:p>
          <a:p>
            <a:pPr lvl="1"/>
            <a:r>
              <a:rPr lang="de-DE"/>
              <a:t>neue Versuchsergebnisse auswerten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541B2FF-42A5-4D17-8852-99D16843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Nächste Schritte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499E5E-FD83-41BC-8205-933F6058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85B724-7CE1-4715-9848-91442E06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9F4AB35-D520-4BD5-9B5C-6C8A66DF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204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328A8-BBB5-4833-931C-1BC2BF4A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Versuchsplan 2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E584C7-90FA-416A-8106-FF9D3A26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D5B8F1-DAB9-4540-BC29-F1087C3D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95463B-F90F-4B74-B50A-DA871574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2921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14" y="80963"/>
            <a:ext cx="8997950" cy="1079500"/>
          </a:xfrm>
        </p:spPr>
        <p:txBody>
          <a:bodyPr/>
          <a:lstStyle/>
          <a:p>
            <a:r>
              <a:rPr lang="de-DE"/>
              <a:t>Faktoren auswählen &amp; Versuchsbereich anpassen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92C3BA7-492D-435A-9D2F-3E271D707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4" y="1319628"/>
            <a:ext cx="7038095" cy="3628571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75" y="6579262"/>
            <a:ext cx="2930610" cy="261610"/>
          </a:xfrm>
        </p:spPr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38905" y="6579262"/>
            <a:ext cx="437940" cy="261610"/>
          </a:xfrm>
        </p:spPr>
        <p:txBody>
          <a:bodyPr/>
          <a:lstStyle/>
          <a:p>
            <a:fld id="{C18ED396-2EE4-4598-832A-E8BF12D8A9CF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57C1E5-AA41-4100-8868-4BDF633C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0549" y="6579262"/>
            <a:ext cx="1422184" cy="261610"/>
          </a:xfrm>
        </p:spPr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4E2A91-A748-43B3-A9B2-60EEDAA5442B}"/>
              </a:ext>
            </a:extLst>
          </p:cNvPr>
          <p:cNvSpPr txBox="1"/>
          <p:nvPr/>
        </p:nvSpPr>
        <p:spPr>
          <a:xfrm>
            <a:off x="83003" y="5498754"/>
            <a:ext cx="3712876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Flügellänge </a:t>
            </a:r>
            <a:r>
              <a:rPr lang="de-DE">
                <a:sym typeface="Wingdings" panose="05000000000000000000" pitchFamily="2" charset="2"/>
              </a:rPr>
              <a:t> länger</a:t>
            </a:r>
          </a:p>
          <a:p>
            <a:pPr algn="l"/>
            <a:r>
              <a:rPr lang="de-DE">
                <a:sym typeface="Wingdings" panose="05000000000000000000" pitchFamily="2" charset="2"/>
              </a:rPr>
              <a:t>Büroklammern auf "1" festgelegt</a:t>
            </a:r>
          </a:p>
          <a:p>
            <a:pPr algn="l"/>
            <a:r>
              <a:rPr lang="de-DE">
                <a:sym typeface="Wingdings" panose="05000000000000000000" pitchFamily="2" charset="2"/>
              </a:rPr>
              <a:t>Papiergewicht auf "leicht" festgelegt</a:t>
            </a:r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E1689AB-C2A7-4258-B2FF-5DE773B1CA6B}"/>
              </a:ext>
            </a:extLst>
          </p:cNvPr>
          <p:cNvSpPr txBox="1"/>
          <p:nvPr/>
        </p:nvSpPr>
        <p:spPr>
          <a:xfrm>
            <a:off x="4570413" y="5498754"/>
            <a:ext cx="4235455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Flügelbreite </a:t>
            </a:r>
            <a:r>
              <a:rPr lang="de-DE">
                <a:sym typeface="Wingdings" panose="05000000000000000000" pitchFamily="2" charset="2"/>
              </a:rPr>
              <a:t> schmaler</a:t>
            </a:r>
          </a:p>
          <a:p>
            <a:pPr algn="l"/>
            <a:r>
              <a:rPr lang="de-DE"/>
              <a:t>Schwanzbreite </a:t>
            </a:r>
            <a:r>
              <a:rPr lang="de-DE">
                <a:sym typeface="Wingdings" panose="05000000000000000000" pitchFamily="2" charset="2"/>
              </a:rPr>
              <a:t> schmaler</a:t>
            </a:r>
          </a:p>
          <a:p>
            <a:pPr algn="l"/>
            <a:r>
              <a:rPr lang="de-DE">
                <a:sym typeface="Wingdings" panose="05000000000000000000" pitchFamily="2" charset="2"/>
              </a:rPr>
              <a:t>Rumpfhöhe (nicht signifikant)  konstant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32E97E-1DDA-4EE9-B143-814704C4A0B0}"/>
              </a:ext>
            </a:extLst>
          </p:cNvPr>
          <p:cNvSpPr txBox="1"/>
          <p:nvPr/>
        </p:nvSpPr>
        <p:spPr>
          <a:xfrm>
            <a:off x="7412233" y="3897313"/>
            <a:ext cx="1656223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 sz="1200"/>
              <a:t>Büroklammern = "1"</a:t>
            </a:r>
          </a:p>
          <a:p>
            <a:pPr algn="l"/>
            <a:r>
              <a:rPr lang="de-DE" sz="1200"/>
              <a:t>wegen Beobachtung</a:t>
            </a:r>
          </a:p>
          <a:p>
            <a:pPr algn="l"/>
            <a:r>
              <a:rPr lang="de-DE" sz="1200"/>
              <a:t>während der Versuche:</a:t>
            </a:r>
          </a:p>
          <a:p>
            <a:pPr algn="l"/>
            <a:r>
              <a:rPr lang="de-DE" sz="1200"/>
              <a:t>bei 0 Büroklammern</a:t>
            </a:r>
          </a:p>
          <a:p>
            <a:pPr algn="l"/>
            <a:r>
              <a:rPr lang="de-DE" sz="1200"/>
              <a:t>gerät Rotor leicht ins</a:t>
            </a:r>
          </a:p>
          <a:p>
            <a:pPr algn="l"/>
            <a:r>
              <a:rPr lang="de-DE" sz="1200"/>
              <a:t>Trudeln</a:t>
            </a:r>
          </a:p>
        </p:txBody>
      </p:sp>
    </p:spTree>
    <p:extLst>
      <p:ext uri="{BB962C8B-B14F-4D97-AF65-F5344CB8AC3E}">
        <p14:creationId xmlns:p14="http://schemas.microsoft.com/office/powerpoint/2010/main" val="9216679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D9815CE-122F-46A0-9010-97D48C2F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Einflussgrößen v2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33BFB8-95E3-4201-9503-538D06DA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6C201E-3D3A-4514-A432-540E3FB2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7D20C-04D7-44A8-AF8A-6E8DAED9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A1D83D-4ADD-444C-AF68-445103CAAC2C}"/>
              </a:ext>
            </a:extLst>
          </p:cNvPr>
          <p:cNvSpPr txBox="1"/>
          <p:nvPr/>
        </p:nvSpPr>
        <p:spPr>
          <a:xfrm>
            <a:off x="5356510" y="80963"/>
            <a:ext cx="3712876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Rotor- Einfluss- und Zielgrößen v2 2021 09 30.docx"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2431262-24E9-41C0-8AD7-BC81249C2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3" y="1316555"/>
            <a:ext cx="8997950" cy="3819274"/>
          </a:xfrm>
        </p:spPr>
      </p:pic>
    </p:spTree>
    <p:extLst>
      <p:ext uri="{BB962C8B-B14F-4D97-AF65-F5344CB8AC3E}">
        <p14:creationId xmlns:p14="http://schemas.microsoft.com/office/powerpoint/2010/main" val="601944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CC9BB-32A1-4823-B1A8-8B3FD264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Versuchsdurchführung: Änderungen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A9185F-B43E-4B0C-89F5-A6101682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15594B-CD44-48A6-8161-D9AAB506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B5EBB9-7F5F-4A69-B027-472D5199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56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A09E1C2-D402-40C9-894F-7B218AF9A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80" y="1312149"/>
            <a:ext cx="2602800" cy="348307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D06461B-CB45-4219-AD3B-A81EDAA16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" y="1319895"/>
            <a:ext cx="2602800" cy="3483077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D583E848-8D0E-4831-8ACA-676A78741460}"/>
              </a:ext>
            </a:extLst>
          </p:cNvPr>
          <p:cNvSpPr txBox="1"/>
          <p:nvPr/>
        </p:nvSpPr>
        <p:spPr>
          <a:xfrm>
            <a:off x="82791" y="5029835"/>
            <a:ext cx="2601003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Abwurfhöhe 2,20 m markieren (1/2)</a:t>
            </a:r>
            <a:endParaRPr lang="de-DE" sz="120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3CDD5F0-552B-466C-B514-9D221E8DEECF}"/>
              </a:ext>
            </a:extLst>
          </p:cNvPr>
          <p:cNvSpPr txBox="1"/>
          <p:nvPr/>
        </p:nvSpPr>
        <p:spPr>
          <a:xfrm>
            <a:off x="3067180" y="5029835"/>
            <a:ext cx="2601000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Abwurfhöhe 2,20 markieren (2/2)</a:t>
            </a:r>
            <a:endParaRPr lang="de-DE" sz="120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8405BEB-D6B6-46F8-ACD3-0E9DC3297C5C}"/>
              </a:ext>
            </a:extLst>
          </p:cNvPr>
          <p:cNvSpPr txBox="1"/>
          <p:nvPr/>
        </p:nvSpPr>
        <p:spPr>
          <a:xfrm>
            <a:off x="6051567" y="5009852"/>
            <a:ext cx="2601000" cy="83099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600"/>
              <a:t>Rotor auf Abwurfhöhe </a:t>
            </a:r>
            <a:r>
              <a:rPr lang="de-DE" sz="1600" b="1"/>
              <a:t>mit ausgebreiteten Flügeln</a:t>
            </a:r>
            <a:r>
              <a:rPr lang="de-DE" sz="1600"/>
              <a:t> halten und loslassen</a:t>
            </a:r>
            <a:endParaRPr lang="de-DE" sz="120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16662C-38EF-48BB-AEEA-8C7D7DE752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7767" y="1745949"/>
            <a:ext cx="3470400" cy="26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272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328A8-BBB5-4833-931C-1BC2BF4A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 2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E584C7-90FA-416A-8106-FF9D3A26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D5B8F1-DAB9-4540-BC29-F1087C3D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95463B-F90F-4B74-B50A-DA871574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1759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1. Versuchsplan-Ergebnisse mit MW(Sinkzeit) und StdAbw(Sinkzeit)</a:t>
            </a:r>
            <a:endParaRPr lang="de-DE" i="1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75" y="6579262"/>
            <a:ext cx="2930610" cy="261610"/>
          </a:xfrm>
        </p:spPr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38905" y="6579262"/>
            <a:ext cx="437940" cy="261610"/>
          </a:xfrm>
        </p:spPr>
        <p:txBody>
          <a:bodyPr/>
          <a:lstStyle/>
          <a:p>
            <a:fld id="{C18ED396-2EE4-4598-832A-E8BF12D8A9CF}" type="slidenum">
              <a:rPr lang="de-DE" smtClean="0"/>
              <a:pPr/>
              <a:t>58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57C1E5-AA41-4100-8868-4BDF633C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0549" y="6579262"/>
            <a:ext cx="1422184" cy="261610"/>
          </a:xfrm>
        </p:spPr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75506B0-4861-42E4-8CC3-D29032712030}"/>
              </a:ext>
            </a:extLst>
          </p:cNvPr>
          <p:cNvSpPr txBox="1"/>
          <p:nvPr/>
        </p:nvSpPr>
        <p:spPr>
          <a:xfrm>
            <a:off x="5588945" y="80963"/>
            <a:ext cx="3480441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 Design 24 Versuche mit Ergebnissen.xlsx"</a:t>
            </a:r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30B1C539-9673-4277-8CD1-F72B68D39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3" y="1319418"/>
            <a:ext cx="8997950" cy="4199442"/>
          </a:xfrm>
        </p:spPr>
      </p:pic>
    </p:spTree>
    <p:extLst>
      <p:ext uri="{BB962C8B-B14F-4D97-AF65-F5344CB8AC3E}">
        <p14:creationId xmlns:p14="http://schemas.microsoft.com/office/powerpoint/2010/main" val="25716197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a) Design-Struktur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59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4572000" y="1304925"/>
            <a:ext cx="3688830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symmetrisch für alle Einflussgrößen:</a:t>
            </a:r>
          </a:p>
          <a:p>
            <a:pPr algn="l"/>
            <a:r>
              <a:rPr lang="de-DE"/>
              <a:t>Ecken &amp; Mitte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9813F95-FD81-4343-AB9C-2092C1E2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3600953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9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D7BF612-B535-4EE6-B4DE-BA2B62C9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Flussdiagramm Rotor-Versuch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F39DE5-2F4E-48B9-A988-93FCCFC2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4411DC-36B1-4E8A-A9ED-93AA0E72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C9F3AA-5A74-48C8-9079-BAB67C22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09DC221D-D79C-49AD-AC88-4B9399B8B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19" y="1304925"/>
            <a:ext cx="2790337" cy="5184775"/>
          </a:xfrm>
        </p:spPr>
      </p:pic>
    </p:spTree>
    <p:extLst>
      <p:ext uri="{BB962C8B-B14F-4D97-AF65-F5344CB8AC3E}">
        <p14:creationId xmlns:p14="http://schemas.microsoft.com/office/powerpoint/2010/main" val="23953149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b) Verteilung Zielgrößen-Werte: MW(Sinkzeit)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60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2860078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Mittelwerte liegen zwischen</a:t>
            </a:r>
          </a:p>
          <a:p>
            <a:pPr algn="l"/>
            <a:r>
              <a:rPr lang="de-DE"/>
              <a:t>2,0 und 2,7 Sekunden</a:t>
            </a:r>
          </a:p>
          <a:p>
            <a:pPr algn="l"/>
            <a:r>
              <a:rPr lang="de-DE"/>
              <a:t>6 der 24 Versuche haben</a:t>
            </a:r>
          </a:p>
          <a:p>
            <a:pPr algn="l"/>
            <a:r>
              <a:rPr lang="de-DE"/>
              <a:t>Mittelwert &gt; 2,5 Sekunden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FA2C5EF-F516-4353-85E7-F33A97DC2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12706"/>
            <a:ext cx="5153744" cy="414395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01E58DD-B9CB-42F7-940E-767B86A101FE}"/>
              </a:ext>
            </a:extLst>
          </p:cNvPr>
          <p:cNvSpPr txBox="1"/>
          <p:nvPr/>
        </p:nvSpPr>
        <p:spPr>
          <a:xfrm>
            <a:off x="5519957" y="2657654"/>
            <a:ext cx="3098925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Sinkzeiten sind deutlich höher</a:t>
            </a:r>
          </a:p>
          <a:p>
            <a:pPr algn="l"/>
            <a:r>
              <a:rPr lang="de-DE"/>
              <a:t>als bei ersten Versuchen</a:t>
            </a:r>
          </a:p>
        </p:txBody>
      </p:sp>
    </p:spTree>
    <p:extLst>
      <p:ext uri="{BB962C8B-B14F-4D97-AF65-F5344CB8AC3E}">
        <p14:creationId xmlns:p14="http://schemas.microsoft.com/office/powerpoint/2010/main" val="41600052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b) Verteilung Zielgrößen-Werte: StdAb(Sinkzeit)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61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3417923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Standardabweichungen der</a:t>
            </a:r>
          </a:p>
          <a:p>
            <a:pPr algn="l"/>
            <a:r>
              <a:rPr lang="de-DE"/>
              <a:t>Messwiederholungen liegen</a:t>
            </a:r>
          </a:p>
          <a:p>
            <a:pPr algn="l"/>
            <a:r>
              <a:rPr lang="de-DE"/>
              <a:t>zwischen 0,03 und 0,58 Sekunden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34BBD-4335-4C2B-8A03-F4D97A71C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12706"/>
            <a:ext cx="5125165" cy="414395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97C7E10-374D-4BE0-91F2-BEF15A06A2F8}"/>
              </a:ext>
            </a:extLst>
          </p:cNvPr>
          <p:cNvSpPr txBox="1"/>
          <p:nvPr/>
        </p:nvSpPr>
        <p:spPr>
          <a:xfrm>
            <a:off x="5519957" y="2418368"/>
            <a:ext cx="2917786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Spannweite der Streuung ist</a:t>
            </a:r>
          </a:p>
          <a:p>
            <a:pPr algn="l"/>
            <a:r>
              <a:rPr lang="de-DE"/>
              <a:t>etwas höher als in ersten</a:t>
            </a:r>
          </a:p>
          <a:p>
            <a:pPr algn="l"/>
            <a:r>
              <a:rPr lang="de-DE"/>
              <a:t>Versuchen.</a:t>
            </a:r>
          </a:p>
        </p:txBody>
      </p:sp>
    </p:spTree>
    <p:extLst>
      <p:ext uri="{BB962C8B-B14F-4D97-AF65-F5344CB8AC3E}">
        <p14:creationId xmlns:p14="http://schemas.microsoft.com/office/powerpoint/2010/main" val="2760105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Faktoreffekte / Haupteffekte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62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3307316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Flügelbreite und Schwanzbreite:</a:t>
            </a:r>
          </a:p>
          <a:p>
            <a:pPr algn="l"/>
            <a:r>
              <a:rPr lang="de-DE"/>
              <a:t>hohe Sinkzeiten an den Ecken</a:t>
            </a:r>
          </a:p>
          <a:p>
            <a:pPr algn="l"/>
            <a:r>
              <a:rPr lang="de-DE"/>
              <a:t>Flügellänge:</a:t>
            </a:r>
          </a:p>
          <a:p>
            <a:pPr algn="l"/>
            <a:r>
              <a:rPr lang="de-DE"/>
              <a:t>hohe Sinkzeiten in der Mitte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F442D77-43F3-41BE-B153-13AA2EAEE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163271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644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SBreite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63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07187" y="1304925"/>
            <a:ext cx="295786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deutliche Wechselwirkungen</a:t>
            </a:r>
          </a:p>
          <a:p>
            <a:pPr algn="l"/>
            <a:r>
              <a:rPr lang="de-DE"/>
              <a:t>bei allen drei Einflussgrößen</a:t>
            </a:r>
          </a:p>
          <a:p>
            <a:pPr algn="l"/>
            <a:r>
              <a:rPr lang="de-DE"/>
              <a:t>keine allgemeine Aussage zu</a:t>
            </a:r>
          </a:p>
          <a:p>
            <a:pPr algn="l"/>
            <a:r>
              <a:rPr lang="de-DE"/>
              <a:t>bestem Design möglich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60C9C47-06EB-450F-B175-636D1BA3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68166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846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FLänge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64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102302" y="1304925"/>
            <a:ext cx="295786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deutliche Wechselwirkungen</a:t>
            </a:r>
          </a:p>
          <a:p>
            <a:pPr algn="l"/>
            <a:r>
              <a:rPr lang="de-DE"/>
              <a:t>bei allen drei Einflussgrößen</a:t>
            </a:r>
          </a:p>
          <a:p>
            <a:pPr algn="l"/>
            <a:r>
              <a:rPr lang="de-DE"/>
              <a:t>keine allgemeine Aussage zu</a:t>
            </a:r>
          </a:p>
          <a:p>
            <a:pPr algn="l"/>
            <a:r>
              <a:rPr lang="de-DE"/>
              <a:t>bestem Design möglich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28991C0-057C-47D3-88A3-6450820A3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734850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82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MW(Sinkzeit): Faktor-Interaktionen / FBreite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7EFB82-BDC0-459B-86B1-320A7768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68166" cy="439163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034AF5E-4D69-4D98-B46B-1474A66DE3D0}"/>
              </a:ext>
            </a:extLst>
          </p:cNvPr>
          <p:cNvSpPr txBox="1"/>
          <p:nvPr/>
        </p:nvSpPr>
        <p:spPr>
          <a:xfrm>
            <a:off x="6102302" y="1304925"/>
            <a:ext cx="295786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deutliche Wechselwirkungen</a:t>
            </a:r>
          </a:p>
          <a:p>
            <a:pPr algn="l"/>
            <a:r>
              <a:rPr lang="de-DE"/>
              <a:t>bei allen drei Einflussgrößen</a:t>
            </a:r>
          </a:p>
          <a:p>
            <a:pPr algn="l"/>
            <a:r>
              <a:rPr lang="de-DE"/>
              <a:t>keine allgemeine Aussage zu</a:t>
            </a:r>
          </a:p>
          <a:p>
            <a:pPr algn="l"/>
            <a:r>
              <a:rPr lang="de-DE"/>
              <a:t>bestem Design möglich</a:t>
            </a:r>
          </a:p>
        </p:txBody>
      </p:sp>
    </p:spTree>
    <p:extLst>
      <p:ext uri="{BB962C8B-B14F-4D97-AF65-F5344CB8AC3E}">
        <p14:creationId xmlns:p14="http://schemas.microsoft.com/office/powerpoint/2010/main" val="3551345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Faktoreffekte / Haupteffekte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66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5519957" y="1304925"/>
            <a:ext cx="3252814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FBreite &amp; FLänge: minimale und</a:t>
            </a:r>
          </a:p>
          <a:p>
            <a:pPr algn="l"/>
            <a:r>
              <a:rPr lang="de-DE"/>
              <a:t>maximale Einstellungen</a:t>
            </a:r>
          </a:p>
          <a:p>
            <a:pPr algn="l"/>
            <a:r>
              <a:rPr lang="de-DE"/>
              <a:t>SBreite: hohe Einstellungen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0DF52E8-BF9D-4C34-A01A-F71FE6B29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163271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267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SBreite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F4CAE2-DFA5-4224-9C72-D9A9AF038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68166" cy="439163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2B62484-BEDE-42FD-809C-27A55E8578B4}"/>
              </a:ext>
            </a:extLst>
          </p:cNvPr>
          <p:cNvSpPr txBox="1"/>
          <p:nvPr/>
        </p:nvSpPr>
        <p:spPr>
          <a:xfrm>
            <a:off x="6169414" y="1304925"/>
            <a:ext cx="2898550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Je nach Einstellungen und</a:t>
            </a:r>
          </a:p>
          <a:p>
            <a:pPr algn="l"/>
            <a:r>
              <a:rPr lang="de-DE"/>
              <a:t>Einstell-Kombinationen ist</a:t>
            </a:r>
          </a:p>
          <a:p>
            <a:pPr algn="l"/>
            <a:r>
              <a:rPr lang="de-DE"/>
              <a:t>Streuung bei Schwanzbreite</a:t>
            </a:r>
          </a:p>
          <a:p>
            <a:pPr algn="l"/>
            <a:r>
              <a:rPr lang="de-DE"/>
              <a:t>höher oder niedriger</a:t>
            </a:r>
          </a:p>
        </p:txBody>
      </p:sp>
    </p:spTree>
    <p:extLst>
      <p:ext uri="{BB962C8B-B14F-4D97-AF65-F5344CB8AC3E}">
        <p14:creationId xmlns:p14="http://schemas.microsoft.com/office/powerpoint/2010/main" val="19933752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FLänge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68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379139" y="1304925"/>
            <a:ext cx="2686954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Kurze Flügellänge streut </a:t>
            </a:r>
          </a:p>
          <a:p>
            <a:pPr algn="l"/>
            <a:r>
              <a:rPr lang="de-DE"/>
              <a:t>weniger als längere Flügel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C81A70-AD14-4182-ABA4-5DF3DE323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734850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433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FF6B6C-D3B9-462C-BF1D-E2D6C2C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2. c) StdAbw(Sinkzeit): Faktor-Interaktionen / FBreite vs. …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A4550-57CF-4A90-B3C3-C88CC27C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17D1E-0838-4658-B24C-33EC8F47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42C5-0602-47D9-940E-50C985C3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69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AB68F1-696A-40CD-9EFF-1F0F3E8D6A62}"/>
              </a:ext>
            </a:extLst>
          </p:cNvPr>
          <p:cNvSpPr txBox="1"/>
          <p:nvPr/>
        </p:nvSpPr>
        <p:spPr>
          <a:xfrm>
            <a:off x="6320416" y="1304925"/>
            <a:ext cx="274947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Je nach Einstellungen und</a:t>
            </a:r>
          </a:p>
          <a:p>
            <a:pPr algn="l"/>
            <a:r>
              <a:rPr lang="de-DE"/>
              <a:t>Einstell-Kombinationen ist</a:t>
            </a:r>
          </a:p>
          <a:p>
            <a:pPr algn="l"/>
            <a:r>
              <a:rPr lang="de-DE"/>
              <a:t>Streuung bei Flügelbreite</a:t>
            </a:r>
          </a:p>
          <a:p>
            <a:pPr algn="l"/>
            <a:r>
              <a:rPr lang="de-DE"/>
              <a:t>höher oder niedriger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32B8C92-3F4A-4461-B26A-7B1299A04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21252"/>
            <a:ext cx="5668166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8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80A7D9F-537C-4D0A-AF41-A8DBDDD54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" y="2046322"/>
            <a:ext cx="8997950" cy="370198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3E7D989-B7CF-4A0A-B1A3-D6ECD64D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Ishikawa-Diagramm Einflussgrößen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235DAD-3300-420F-92DF-66D8E236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11AD0F-97DF-4D43-BFA5-DD3E5561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B8F897-D172-4207-92AE-1C528E50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1861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3. MW(Sinkzeit): signifikante/relevante Effekte bzw. Terme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70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E04C65F-4909-4FC0-B98B-088CB5A5548E}"/>
              </a:ext>
            </a:extLst>
          </p:cNvPr>
          <p:cNvSpPr txBox="1"/>
          <p:nvPr/>
        </p:nvSpPr>
        <p:spPr>
          <a:xfrm>
            <a:off x="83003" y="4343116"/>
            <a:ext cx="5253361" cy="175432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sigifikanter Effekt (p&lt;0,05) bzw. relevanter Effekt auf </a:t>
            </a:r>
          </a:p>
          <a:p>
            <a:pPr algn="l"/>
            <a:r>
              <a:rPr lang="de-DE"/>
              <a:t>MW(Sinkzeit) haben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2-fach Wechselwirkung Flügelbreite*Flügellänge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quadratischer Effekt Flügellänge*Flügellänge</a:t>
            </a:r>
          </a:p>
          <a:p>
            <a:pPr algn="l"/>
            <a:r>
              <a:rPr lang="de-DE"/>
              <a:t>aus hierarchischen Gründen im Modell: </a:t>
            </a:r>
          </a:p>
          <a:p>
            <a:pPr algn="l"/>
            <a:r>
              <a:rPr lang="de-DE"/>
              <a:t>Haupteffekte Flügellänge, Flügelbreite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605641-1242-4DF2-8D00-EE26E17D7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13314"/>
            <a:ext cx="3572374" cy="28769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2426BD-8A7A-4F15-BAD1-7CE26BA7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97" y="1313314"/>
            <a:ext cx="4534533" cy="143847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E816A50-203C-4749-B35C-360133C821DC}"/>
              </a:ext>
            </a:extLst>
          </p:cNvPr>
          <p:cNvSpPr txBox="1"/>
          <p:nvPr/>
        </p:nvSpPr>
        <p:spPr>
          <a:xfrm>
            <a:off x="6802045" y="4356111"/>
            <a:ext cx="2258952" cy="138499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 sz="1200"/>
              <a:t>Anmerkung:</a:t>
            </a:r>
          </a:p>
          <a:p>
            <a:pPr algn="l"/>
            <a:r>
              <a:rPr lang="de-DE" sz="1200"/>
              <a:t>p-Wert von FLänge*Flängee ist</a:t>
            </a:r>
          </a:p>
          <a:p>
            <a:pPr algn="l"/>
            <a:r>
              <a:rPr lang="de-DE" sz="1200"/>
              <a:t>größer als 0,05, aber die</a:t>
            </a:r>
          </a:p>
          <a:p>
            <a:pPr algn="l"/>
            <a:r>
              <a:rPr lang="de-DE" sz="1200"/>
              <a:t>Modell-Qualität reduziert sich</a:t>
            </a:r>
          </a:p>
          <a:p>
            <a:pPr algn="l"/>
            <a:r>
              <a:rPr lang="de-DE" sz="1200"/>
              <a:t>drastisch, wenn der Term</a:t>
            </a:r>
          </a:p>
          <a:p>
            <a:pPr algn="l"/>
            <a:r>
              <a:rPr lang="de-DE" sz="1200"/>
              <a:t>herausgenommen wird, deshalb</a:t>
            </a:r>
          </a:p>
          <a:p>
            <a:pPr algn="l"/>
            <a:r>
              <a:rPr lang="de-DE" sz="1200"/>
              <a:t>bleibt er im Modell.</a:t>
            </a:r>
          </a:p>
        </p:txBody>
      </p:sp>
    </p:spTree>
    <p:extLst>
      <p:ext uri="{BB962C8B-B14F-4D97-AF65-F5344CB8AC3E}">
        <p14:creationId xmlns:p14="http://schemas.microsoft.com/office/powerpoint/2010/main" val="30413221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3. StdAbw(Sinkzeit): signifikante/relevante Effekte bzw. Terme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71</a:t>
            </a:fld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CADA3CF-96F3-445C-B8F2-A4E903D0EF19}"/>
              </a:ext>
            </a:extLst>
          </p:cNvPr>
          <p:cNvSpPr txBox="1"/>
          <p:nvPr/>
        </p:nvSpPr>
        <p:spPr>
          <a:xfrm>
            <a:off x="83003" y="4343116"/>
            <a:ext cx="7407797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Es ist kein relevanter/signifikanter Effekt auf StdAbw(Sinkzeit) nachweisbar.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9879EF-B40C-406D-8DEC-FFC55D46E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313314"/>
            <a:ext cx="3572374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203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MW(Sinkzeit): Kennzahlen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72</a:t>
            </a:fld>
            <a:endParaRPr lang="de-DE"/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A977D3E0-69BA-4F90-BE97-9C6CDC29B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47856"/>
              </p:ext>
            </p:extLst>
          </p:nvPr>
        </p:nvGraphicFramePr>
        <p:xfrm>
          <a:off x="83003" y="3304113"/>
          <a:ext cx="8663623" cy="1691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3532681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1849777"/>
                    </a:ext>
                  </a:extLst>
                </a:gridCol>
                <a:gridCol w="4470718">
                  <a:extLst>
                    <a:ext uri="{9D8B030D-6E8A-4147-A177-3AD203B41FA5}">
                      <a16:colId xmlns:a16="http://schemas.microsoft.com/office/drawing/2014/main" val="475722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/>
                        <a:t>Kennzahl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Bezeichnung in JMP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7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Anpassungsgüte R²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39,1 %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6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Prognosegüte R²(prog)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Press 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9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Rest-Streuung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0,1655 Sekunden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Wurzel der mittleren quadratischen Abweichung / </a:t>
                      </a:r>
                    </a:p>
                    <a:p>
                      <a:r>
                        <a:rPr lang="de-DE" sz="1600"/>
                        <a:t>RMSE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47842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6361BEA0-6E3C-4FAB-B27B-64580C793428}"/>
              </a:ext>
            </a:extLst>
          </p:cNvPr>
          <p:cNvSpPr txBox="1"/>
          <p:nvPr/>
        </p:nvSpPr>
        <p:spPr>
          <a:xfrm>
            <a:off x="83003" y="5182556"/>
            <a:ext cx="8400056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Knapp 40 % der Streuung in MW(Sinkzeit) lässt sich auf Flügellänge und Flügelbreite</a:t>
            </a:r>
          </a:p>
          <a:p>
            <a:pPr algn="l"/>
            <a:r>
              <a:rPr lang="de-DE"/>
              <a:t>zurückführen. Die Prognosegüte ist mit 0 % zu niedrig für belastbare Vorhersagen. Die</a:t>
            </a:r>
          </a:p>
          <a:p>
            <a:pPr algn="l"/>
            <a:r>
              <a:rPr lang="de-DE"/>
              <a:t>Rest-Streuung ist hoch.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4F8905-3561-466B-B9BB-1446FBC5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2" y="1313314"/>
            <a:ext cx="3410426" cy="1105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7C1431-B4D6-4A58-971C-E320FE01B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3" y="2517083"/>
            <a:ext cx="2210108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028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MW(Sinkzeit): Grafiken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73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501B9D6-F691-435C-8831-CA6696ED3A4A}"/>
              </a:ext>
            </a:extLst>
          </p:cNvPr>
          <p:cNvSpPr txBox="1"/>
          <p:nvPr/>
        </p:nvSpPr>
        <p:spPr>
          <a:xfrm>
            <a:off x="83003" y="5498754"/>
            <a:ext cx="8930650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Residuen von MW(Sinkzeit) zeigen keine systematische Abweichungen von der Ideallinie im</a:t>
            </a:r>
          </a:p>
          <a:p>
            <a:pPr algn="l"/>
            <a:r>
              <a:rPr lang="de-DE"/>
              <a:t>Normal-Quantil-Plot. Es gibt keine deutlichen Muster oder auffälligen Strukturen im</a:t>
            </a:r>
          </a:p>
          <a:p>
            <a:pPr algn="l"/>
            <a:r>
              <a:rPr lang="de-DE"/>
              <a:t>Vergleich zu vorhergesagten Werten oder nach Beobachtungsreihenfolge.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BD08B5-1936-4076-92EC-E6D7B44EB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" y="1313314"/>
            <a:ext cx="3886742" cy="33151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E7FA180-4E95-4BDE-AC98-45963E0D9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129" y="1313314"/>
            <a:ext cx="4706006" cy="18643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4109A9C-5BD4-4F46-B68E-11A7CBC8D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079" y="3226224"/>
            <a:ext cx="5049907" cy="21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01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StdAbw(Sinkzeit): Kennzahlen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74</a:t>
            </a:fld>
            <a:endParaRPr lang="de-DE"/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A977D3E0-69BA-4F90-BE97-9C6CDC29B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66026"/>
              </p:ext>
            </p:extLst>
          </p:nvPr>
        </p:nvGraphicFramePr>
        <p:xfrm>
          <a:off x="83003" y="3304113"/>
          <a:ext cx="8663623" cy="1691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3532681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1849777"/>
                    </a:ext>
                  </a:extLst>
                </a:gridCol>
                <a:gridCol w="4470718">
                  <a:extLst>
                    <a:ext uri="{9D8B030D-6E8A-4147-A177-3AD203B41FA5}">
                      <a16:colId xmlns:a16="http://schemas.microsoft.com/office/drawing/2014/main" val="475722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/>
                        <a:t>Kennzahl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Bezeichnung in JMP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7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Anpassungsgüte R²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6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Prognosegüte R²(prog)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Press 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9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Rest-Streuung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0,7405 Sekunden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Wurzel der mittleren quadratischen Abweichung / </a:t>
                      </a:r>
                    </a:p>
                    <a:p>
                      <a:r>
                        <a:rPr lang="de-DE" sz="1600"/>
                        <a:t>RMSE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47842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6361BEA0-6E3C-4FAB-B27B-64580C793428}"/>
              </a:ext>
            </a:extLst>
          </p:cNvPr>
          <p:cNvSpPr txBox="1"/>
          <p:nvPr/>
        </p:nvSpPr>
        <p:spPr>
          <a:xfrm>
            <a:off x="83003" y="5182556"/>
            <a:ext cx="8712642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Da kein Term (außer dem Gesamtmittelwert = Achsenabschnitt) im Modell ist, erklärt das</a:t>
            </a:r>
          </a:p>
          <a:p>
            <a:pPr algn="l"/>
            <a:r>
              <a:rPr lang="de-DE"/>
              <a:t>Modell 0 % der Streuung (R² = 0 %) und die Prognosegüte ist ebenfalls 0 %. Die Rest-</a:t>
            </a:r>
          </a:p>
          <a:p>
            <a:pPr algn="l"/>
            <a:r>
              <a:rPr lang="de-DE"/>
              <a:t>Streuung ist mit 0,7405 etwas höher als in den ersten Versuchen.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93CF22-DDA4-45BF-84B8-4767941B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2" y="1313314"/>
            <a:ext cx="3410426" cy="1105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9150A0E-26BE-4A91-9557-4C61C7DA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3" y="2517083"/>
            <a:ext cx="2210108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433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26A3608-9431-48C7-ADCC-15BA926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Auswertung</a:t>
            </a:r>
            <a:br>
              <a:rPr lang="de-DE"/>
            </a:br>
            <a:r>
              <a:rPr lang="de-DE" sz="2000" i="1"/>
              <a:t>4. Aussagekraft Modell StdAbw(Sinkzeit): Grafiken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AC13D-67BA-4938-940B-972DA2C3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715BB-A3FC-459E-9803-667137ED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FD3CA-78EA-48F5-966E-C9D622D1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75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501B9D6-F691-435C-8831-CA6696ED3A4A}"/>
              </a:ext>
            </a:extLst>
          </p:cNvPr>
          <p:cNvSpPr txBox="1"/>
          <p:nvPr/>
        </p:nvSpPr>
        <p:spPr>
          <a:xfrm>
            <a:off x="83003" y="5366946"/>
            <a:ext cx="9038052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Residuen von StdAbw(Sinkzeit) zeigen keine systematische Abweichungen von der Ideallinie</a:t>
            </a:r>
          </a:p>
          <a:p>
            <a:pPr algn="l"/>
            <a:r>
              <a:rPr lang="de-DE"/>
              <a:t>im Normal-Quantil-Plot. Da das Modell nur aus dem Achsenabschnitt besteht, wird für</a:t>
            </a:r>
          </a:p>
          <a:p>
            <a:pPr algn="l"/>
            <a:r>
              <a:rPr lang="de-DE"/>
              <a:t>jeden Punkt derselbe Wert vorhergesagt. Es gibt keine Muster oder auffälligen Strukturen</a:t>
            </a:r>
          </a:p>
          <a:p>
            <a:pPr algn="l"/>
            <a:r>
              <a:rPr lang="de-DE"/>
              <a:t>nach Beobachtungsreihenfolge.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BEAD12-6680-431E-A3F0-9F21DA640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" y="1313314"/>
            <a:ext cx="3801005" cy="33151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F293E2C-8771-4A2B-96A5-600D62E7B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079" y="1313314"/>
            <a:ext cx="4624556" cy="18643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C0FA4DF-D5B8-4528-8FAA-69C7F693B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079" y="3226224"/>
            <a:ext cx="5049907" cy="21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588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3C898B8-24D2-473B-B25B-E0EED334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Bewertung Aussagekraft</a:t>
            </a:r>
            <a:br>
              <a:rPr lang="de-DE"/>
            </a:br>
            <a:r>
              <a:rPr lang="de-DE" sz="2000" i="1"/>
              <a:t>MW(Sinkzeit) und StdAbw(Sinkzeit)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5217D3-5C42-4ED3-9851-C89D4A391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MW(Sinkzeit)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137032A-F415-40C6-86ED-B934897345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/>
              <a:t>Signifikante Effekte</a:t>
            </a:r>
          </a:p>
          <a:p>
            <a:pPr lvl="1"/>
            <a:r>
              <a:rPr lang="de-DE"/>
              <a:t>2-FI: Flügellänge*Flügelbreite</a:t>
            </a:r>
          </a:p>
          <a:p>
            <a:pPr lvl="1"/>
            <a:r>
              <a:rPr lang="de-DE"/>
              <a:t>quadratisch: Flügellänge*Flügellänge</a:t>
            </a:r>
          </a:p>
          <a:p>
            <a:pPr lvl="1"/>
            <a:r>
              <a:rPr lang="de-DE"/>
              <a:t>für die Hierarchie: Flügellänge und Flügelbreite</a:t>
            </a:r>
          </a:p>
          <a:p>
            <a:r>
              <a:rPr lang="de-DE"/>
              <a:t>Modell-Qualität / Aussagekraft</a:t>
            </a:r>
          </a:p>
          <a:p>
            <a:pPr lvl="1"/>
            <a:r>
              <a:rPr lang="de-DE"/>
              <a:t>Kennzahlen R² = 39 % und R²(prog) = 0 % sind niedrig, Rest-Streuung RMSE = 0,17 Sekunden ist hoch</a:t>
            </a:r>
          </a:p>
          <a:p>
            <a:pPr lvl="1"/>
            <a:r>
              <a:rPr lang="de-DE"/>
              <a:t>Residuen-Diagramme zeigen keine Auffälligkeiten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22127B5-7CC1-4076-876A-D9573A804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/>
              <a:t>StdAbw(Sinkzeit)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6B66395-8055-48DB-92FD-7D02E26811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/>
              <a:t>Signifikante/relevante Effekte</a:t>
            </a:r>
          </a:p>
          <a:p>
            <a:pPr marL="457200" lvl="1" indent="0">
              <a:buNone/>
            </a:pPr>
            <a:r>
              <a:rPr lang="de-DE"/>
              <a:t>--- keine relevanten Effekte nachweisbar ---</a:t>
            </a:r>
          </a:p>
          <a:p>
            <a:r>
              <a:rPr lang="de-DE"/>
              <a:t>Modell-Qualität / Aussagekraft</a:t>
            </a:r>
          </a:p>
          <a:p>
            <a:pPr lvl="1"/>
            <a:r>
              <a:rPr lang="de-DE"/>
              <a:t>Kennzahlen R² = 0 % und R²(prog) = 0 % sind erwartungsgemäß niedrig, Rest-Streuung RMSE = 0,74 Sekunden ist hoch</a:t>
            </a:r>
          </a:p>
          <a:p>
            <a:pPr lvl="1"/>
            <a:r>
              <a:rPr lang="de-DE"/>
              <a:t>Residuen-Diagramme zeigen keine Auffälligkeiten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43ED0D-F481-483D-BA98-FFCEC98B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C49F6B-1F73-433E-AFAE-3244CD1D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3F4961-FB25-4097-950B-E5638307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76</a:t>
            </a:fld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52D038-6DA9-4874-A88C-C55999CF1E0A}"/>
              </a:ext>
            </a:extLst>
          </p:cNvPr>
          <p:cNvSpPr txBox="1"/>
          <p:nvPr/>
        </p:nvSpPr>
        <p:spPr>
          <a:xfrm>
            <a:off x="1765463" y="5786533"/>
            <a:ext cx="5626861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2000"/>
              <a:t>Aussagekraft ist zu niedrig für Design-Optimierung,</a:t>
            </a:r>
          </a:p>
          <a:p>
            <a:pPr algn="ctr"/>
            <a:r>
              <a:rPr lang="de-DE" sz="2000"/>
              <a:t>tendenzielle Aussagen möglich</a:t>
            </a:r>
          </a:p>
        </p:txBody>
      </p:sp>
    </p:spTree>
    <p:extLst>
      <p:ext uri="{BB962C8B-B14F-4D97-AF65-F5344CB8AC3E}">
        <p14:creationId xmlns:p14="http://schemas.microsoft.com/office/powerpoint/2010/main" val="7048698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D273957-F660-4EF9-A8BB-9E08D2E4F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Aussagekraft für MW(Sinkzeit) ist für tendenzielle Aussagen nutzbar</a:t>
            </a:r>
          </a:p>
          <a:p>
            <a:r>
              <a:rPr lang="de-DE"/>
              <a:t>StdAbw(Sinkzeit) wird im zweiten Versuchsbereich durch keine der untersuchten Einflussgrößen (Flügellänge, Flügelbreite, Schwanzbreite) nachweisbar beeinflusst</a:t>
            </a:r>
          </a:p>
          <a:p>
            <a:r>
              <a:rPr lang="de-DE"/>
              <a:t>Nächste Schritte:</a:t>
            </a:r>
          </a:p>
          <a:p>
            <a:pPr lvl="1"/>
            <a:r>
              <a:rPr lang="de-DE"/>
              <a:t>Design-Optimierung berechnen</a:t>
            </a:r>
          </a:p>
          <a:p>
            <a:pPr lvl="1"/>
            <a:r>
              <a:rPr lang="de-DE"/>
              <a:t>Bestätigungsversuche durchführen und prüfen, ob Sinkzeit &gt; 2,5 Sekunden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541B2FF-42A5-4D17-8852-99D16843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Nächste Schritte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499E5E-FD83-41BC-8205-933F6058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85B724-7CE1-4715-9848-91442E06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9F4AB35-D520-4BD5-9B5C-6C8A66DF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0494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38451-6228-43E8-9198-4115B7F2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Nutzung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2C2B03-8A16-4AA8-A0D1-2832ABC6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C0E7F2-55F1-4142-8B90-800D86B7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51258F-6EA5-4EB6-B1B6-D1E19566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8530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Haupteffekte- und Wechselwirkungsdiagramme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57C1E5-AA41-4100-8868-4BDF633C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79</a:t>
            </a:fld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6A06C76-214D-4733-92FA-987083E54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3" y="1317013"/>
            <a:ext cx="4081080" cy="206911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6314F1C-B9E9-4E60-B4D9-0419BBBC1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800" y="1313313"/>
            <a:ext cx="3292300" cy="2389204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3643974A-9DA2-4CCF-9264-797E0E5AC3A9}"/>
              </a:ext>
            </a:extLst>
          </p:cNvPr>
          <p:cNvSpPr txBox="1"/>
          <p:nvPr/>
        </p:nvSpPr>
        <p:spPr>
          <a:xfrm>
            <a:off x="1023457" y="4286775"/>
            <a:ext cx="7112845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Flügelbreite hat Einfluss vor allem über Wechselwirkung mit Flügellänge</a:t>
            </a:r>
          </a:p>
          <a:p>
            <a:pPr algn="l"/>
            <a:r>
              <a:rPr lang="de-DE"/>
              <a:t>Flügellänge wirkt quadratisch auf MW(Sinkzeit)</a:t>
            </a:r>
          </a:p>
        </p:txBody>
      </p:sp>
    </p:spTree>
    <p:extLst>
      <p:ext uri="{BB962C8B-B14F-4D97-AF65-F5344CB8AC3E}">
        <p14:creationId xmlns:p14="http://schemas.microsoft.com/office/powerpoint/2010/main" val="168806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86B31BA-BF68-416E-A740-50A69E2FF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0" y="1304925"/>
            <a:ext cx="8401316" cy="518477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39C2638-16F4-484C-8DE3-E7941A0DA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Bewertung aller Einflussgrößen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835E36-3578-46AA-8EF1-C9D45EEB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1A00B1-ACD6-419E-8C1E-35A088A9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B3603F-8287-4173-9B99-411A5907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8290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7E1A4-4426-4C57-8685-32689837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Wirkungsfläche und Modellfunktion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C927D2-C1F9-4CE8-BF78-51216C97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DC5972-6F01-4D9E-AC12-3FD9875A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6DADBB-DF30-4D1D-88CC-F4DEDC54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80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C59B8E-3FF4-47CD-A417-066769BCD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4" y="1304925"/>
            <a:ext cx="4111492" cy="40118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195CA7C-E5B3-4D0A-BD50-33ECA90EB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802" y="1313314"/>
            <a:ext cx="3896269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407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A1B7A91-360F-476D-83CB-C8B04C0F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Sinkzeit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D2E5BE-539D-48BA-94E3-18C43C11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4F6B5D-6639-4BAE-BF6E-0BA3DB85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0D7D8C-66F8-4FAB-B778-CB2C868E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81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E3A777-0E00-4DAF-A11B-B7D2A54BB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2" y="1313314"/>
            <a:ext cx="4763165" cy="281026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95C0B7B-8B55-476E-B6E1-A428D3A2638A}"/>
              </a:ext>
            </a:extLst>
          </p:cNvPr>
          <p:cNvSpPr txBox="1"/>
          <p:nvPr/>
        </p:nvSpPr>
        <p:spPr>
          <a:xfrm>
            <a:off x="5314443" y="1314017"/>
            <a:ext cx="2736647" cy="107721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 sz="1600"/>
              <a:t>Wünschbarkeit definiert über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/>
              <a:t>Untergrenze 2,5 Sekunden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/>
              <a:t>Mitte 2,6 Sekunden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/>
              <a:t>Obergrenze 2,7 Sekunden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9E7902B-B785-430B-9727-53D0FBC296BC}"/>
              </a:ext>
            </a:extLst>
          </p:cNvPr>
          <p:cNvSpPr txBox="1"/>
          <p:nvPr/>
        </p:nvSpPr>
        <p:spPr>
          <a:xfrm>
            <a:off x="83002" y="4341891"/>
            <a:ext cx="4676280" cy="1323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2000"/>
              <a:t>berechnetes Optimum:</a:t>
            </a:r>
          </a:p>
          <a:p>
            <a:pPr algn="ctr"/>
            <a:r>
              <a:rPr lang="de-DE" sz="2000"/>
              <a:t>Flügelbreite 85 mm &amp; Flügellänge 148 mm</a:t>
            </a:r>
          </a:p>
          <a:p>
            <a:pPr algn="ctr"/>
            <a:r>
              <a:rPr lang="de-DE" sz="2000"/>
              <a:t>Damit erwartet 2,45 Sekunden Sinkzeit</a:t>
            </a:r>
          </a:p>
          <a:p>
            <a:pPr algn="ctr"/>
            <a:r>
              <a:rPr lang="de-DE" sz="2000"/>
              <a:t>mit 95 % Konfidenzintervall (2,29 ; 2,62)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931F03-9185-4E2E-871B-2A9A576E0347}"/>
              </a:ext>
            </a:extLst>
          </p:cNvPr>
          <p:cNvSpPr txBox="1"/>
          <p:nvPr/>
        </p:nvSpPr>
        <p:spPr>
          <a:xfrm>
            <a:off x="5129885" y="4341891"/>
            <a:ext cx="3122971" cy="132343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 sz="1600"/>
              <a:t>Vorgabewerte für andere Faktoren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/>
              <a:t>Rumpfhöhe 30 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/>
              <a:t>Anzahl Büroklammern 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/>
              <a:t>Papiergewicht leicht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/>
              <a:t>Schwanzbreite 20 mm</a:t>
            </a:r>
          </a:p>
        </p:txBody>
      </p:sp>
    </p:spTree>
    <p:extLst>
      <p:ext uri="{BB962C8B-B14F-4D97-AF65-F5344CB8AC3E}">
        <p14:creationId xmlns:p14="http://schemas.microsoft.com/office/powerpoint/2010/main" val="9051679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6E5C9E0-7148-4F76-811B-62A57590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Optimales Design &amp; Bestätigungsversuche (1/2)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51956B-A4D6-436D-B084-0E0A124A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E86A53-4892-4C2F-ABB5-D80ECED6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A9C2AA-6F09-46EE-B701-5C1F9F0F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82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78E9BF-4F4D-4081-8B12-8EA361A2A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2" y="2653237"/>
            <a:ext cx="4372083" cy="3744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6A31E57-CF29-4417-AB82-4F765E959B23}"/>
              </a:ext>
            </a:extLst>
          </p:cNvPr>
          <p:cNvSpPr txBox="1"/>
          <p:nvPr/>
        </p:nvSpPr>
        <p:spPr>
          <a:xfrm>
            <a:off x="4890549" y="2827090"/>
            <a:ext cx="3738524" cy="1477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Design Nr 3: Werte weichen stark von</a:t>
            </a:r>
          </a:p>
          <a:p>
            <a:pPr algn="l"/>
            <a:r>
              <a:rPr lang="de-DE"/>
              <a:t>anderen Designs ab</a:t>
            </a:r>
          </a:p>
          <a:p>
            <a:pPr algn="l"/>
            <a:r>
              <a:rPr lang="de-DE">
                <a:sym typeface="Wingdings" panose="05000000000000000000" pitchFamily="2" charset="2"/>
              </a:rPr>
              <a:t> </a:t>
            </a:r>
            <a:r>
              <a:rPr lang="de-DE"/>
              <a:t>Werte sind nicht repräsentativ für </a:t>
            </a:r>
            <a:br>
              <a:rPr lang="de-DE"/>
            </a:br>
            <a:r>
              <a:rPr lang="de-DE"/>
              <a:t>     das Design</a:t>
            </a:r>
          </a:p>
          <a:p>
            <a:pPr algn="l"/>
            <a:r>
              <a:rPr lang="de-DE">
                <a:sym typeface="Wingdings" panose="05000000000000000000" pitchFamily="2" charset="2"/>
              </a:rPr>
              <a:t> Werte Design Nr. 3 ausschließen</a:t>
            </a:r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A509950-B901-4C0E-8C62-BFE7A4C3CDAE}"/>
              </a:ext>
            </a:extLst>
          </p:cNvPr>
          <p:cNvSpPr txBox="1"/>
          <p:nvPr/>
        </p:nvSpPr>
        <p:spPr>
          <a:xfrm>
            <a:off x="5964049" y="80963"/>
            <a:ext cx="3105337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"Bestätigungsversuche optimales Design.xlsx"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6C9559A-712F-4A30-9DE3-C18F10396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" y="1312863"/>
            <a:ext cx="6485714" cy="1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592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6E5C9E0-7148-4F76-811B-62A57590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Optimales Design &amp; Bestätigungsversuche (2/2)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51956B-A4D6-436D-B084-0E0A124A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E86A53-4892-4C2F-ABB5-D80ECED6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A9C2AA-6F09-46EE-B701-5C1F9F0F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83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6A31E57-CF29-4417-AB82-4F765E959B23}"/>
              </a:ext>
            </a:extLst>
          </p:cNvPr>
          <p:cNvSpPr txBox="1"/>
          <p:nvPr/>
        </p:nvSpPr>
        <p:spPr>
          <a:xfrm>
            <a:off x="4890549" y="2827090"/>
            <a:ext cx="2077813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alle Werte plausibel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171382-5253-4706-B0E5-2F46D7A3E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2" y="2653237"/>
            <a:ext cx="4381625" cy="3744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C909591-3E8F-4051-9948-5A894559EBA9}"/>
              </a:ext>
            </a:extLst>
          </p:cNvPr>
          <p:cNvSpPr txBox="1"/>
          <p:nvPr/>
        </p:nvSpPr>
        <p:spPr>
          <a:xfrm>
            <a:off x="5964049" y="80963"/>
            <a:ext cx="3105337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"Bestätigungsversuche optimales Design.xlsx"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6FF2133-19F4-4AB7-A79A-C00837DA3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0" y="1309688"/>
            <a:ext cx="6876190" cy="1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81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6E5C9E0-7148-4F76-811B-62A57590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Mittelwerte Sinkzeit optimales Design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51956B-A4D6-436D-B084-0E0A124A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E86A53-4892-4C2F-ABB5-D80ECED6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A9C2AA-6F09-46EE-B701-5C1F9F0F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84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6A31E57-CF29-4417-AB82-4F765E959B23}"/>
              </a:ext>
            </a:extLst>
          </p:cNvPr>
          <p:cNvSpPr txBox="1"/>
          <p:nvPr/>
        </p:nvSpPr>
        <p:spPr>
          <a:xfrm>
            <a:off x="4931294" y="2852257"/>
            <a:ext cx="3203121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alle Mittelwerte &gt; 2,5 Sekunden</a:t>
            </a:r>
          </a:p>
          <a:p>
            <a:pPr algn="l"/>
            <a:r>
              <a:rPr lang="de-DE"/>
              <a:t>(Mindestwert)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B9FC40F-C80E-471B-8B70-257DD3A89D3B}"/>
              </a:ext>
            </a:extLst>
          </p:cNvPr>
          <p:cNvSpPr txBox="1"/>
          <p:nvPr/>
        </p:nvSpPr>
        <p:spPr>
          <a:xfrm>
            <a:off x="4931294" y="3661154"/>
            <a:ext cx="3167855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Baugleiche Designs haben sehr</a:t>
            </a:r>
          </a:p>
          <a:p>
            <a:pPr algn="l"/>
            <a:r>
              <a:rPr lang="de-DE"/>
              <a:t>ähnliche Mittelwerte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78D7CAA-D86F-41A2-8DD3-DEEB39A63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2" y="2653237"/>
            <a:ext cx="4782029" cy="3744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2EF641A-D686-4A0F-96A3-A87B9593E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6" y="1317321"/>
            <a:ext cx="8600000" cy="127619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7D20B26-E8CC-486B-BD61-A95789394950}"/>
              </a:ext>
            </a:extLst>
          </p:cNvPr>
          <p:cNvSpPr txBox="1"/>
          <p:nvPr/>
        </p:nvSpPr>
        <p:spPr>
          <a:xfrm>
            <a:off x="5964049" y="80963"/>
            <a:ext cx="3105337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"Bestätigungsversuche optimales Design.xlsx"</a:t>
            </a:r>
          </a:p>
        </p:txBody>
      </p:sp>
    </p:spTree>
    <p:extLst>
      <p:ext uri="{BB962C8B-B14F-4D97-AF65-F5344CB8AC3E}">
        <p14:creationId xmlns:p14="http://schemas.microsoft.com/office/powerpoint/2010/main" val="21352985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9749F-9A05-4DC7-9BBC-EC1F5296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4" y="80963"/>
            <a:ext cx="8997950" cy="1079500"/>
          </a:xfrm>
        </p:spPr>
        <p:txBody>
          <a:bodyPr/>
          <a:lstStyle/>
          <a:p>
            <a:r>
              <a:rPr lang="de-DE"/>
              <a:t>Ergebnis der DoE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B78CC8-7910-487C-92C3-D3FDA64C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57EE00-CD40-4777-9AF6-0B1ECE38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11FF02-7EA0-410C-B2A7-48EC4BAF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85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5E5BFAF-98F1-4362-864D-B86626F97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12" y="3144138"/>
            <a:ext cx="1590476" cy="342857"/>
          </a:xfrm>
          <a:prstGeom prst="rect">
            <a:avLst/>
          </a:prstGeom>
        </p:spPr>
      </p:pic>
      <p:pic>
        <p:nvPicPr>
          <p:cNvPr id="7" name="Inhaltsplatzhalter 10">
            <a:extLst>
              <a:ext uri="{FF2B5EF4-FFF2-40B4-BE49-F238E27FC236}">
                <a16:creationId xmlns:a16="http://schemas.microsoft.com/office/drawing/2014/main" id="{620A2AB6-6419-40CB-8E9C-C94436E0AF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8" b="65626"/>
          <a:stretch/>
        </p:blipFill>
        <p:spPr>
          <a:xfrm>
            <a:off x="13638" y="1279758"/>
            <a:ext cx="5905391" cy="119123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E644036-81D0-4860-8E52-375CC8004B7A}"/>
              </a:ext>
            </a:extLst>
          </p:cNvPr>
          <p:cNvSpPr txBox="1"/>
          <p:nvPr/>
        </p:nvSpPr>
        <p:spPr>
          <a:xfrm>
            <a:off x="5746039" y="80963"/>
            <a:ext cx="3323347" cy="2539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050"/>
              <a:t>Datei "DoE Rotor Projektbeschreibung 2021 09 09.docx"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149622E-EE45-4EB9-964F-A79C1AE9104E}"/>
              </a:ext>
            </a:extLst>
          </p:cNvPr>
          <p:cNvSpPr txBox="1"/>
          <p:nvPr/>
        </p:nvSpPr>
        <p:spPr>
          <a:xfrm>
            <a:off x="4570412" y="2623890"/>
            <a:ext cx="1826141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Toleranzintervall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C68E23-7D43-4F70-8A7E-580108F20A84}"/>
              </a:ext>
            </a:extLst>
          </p:cNvPr>
          <p:cNvSpPr txBox="1"/>
          <p:nvPr/>
        </p:nvSpPr>
        <p:spPr>
          <a:xfrm>
            <a:off x="4570413" y="3610929"/>
            <a:ext cx="4245073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 sz="1600"/>
              <a:t>95 % der Rotoren (Anteil) haben </a:t>
            </a:r>
          </a:p>
          <a:p>
            <a:pPr algn="l"/>
            <a:r>
              <a:rPr lang="de-DE" sz="1600"/>
              <a:t>mit einem Vertrauensniveau von 95 % (1-Alpha)</a:t>
            </a:r>
          </a:p>
          <a:p>
            <a:pPr algn="l"/>
            <a:r>
              <a:rPr lang="de-DE" sz="1600"/>
              <a:t>eine Sinkzeit von 2,48 Sekunden</a:t>
            </a:r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31E1533-8B8E-4814-B58F-1FDB18DE9F96}"/>
              </a:ext>
            </a:extLst>
          </p:cNvPr>
          <p:cNvSpPr txBox="1"/>
          <p:nvPr/>
        </p:nvSpPr>
        <p:spPr>
          <a:xfrm>
            <a:off x="74614" y="2622412"/>
            <a:ext cx="187743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Optimales Design</a:t>
            </a:r>
          </a:p>
        </p:txBody>
      </p:sp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5F91C21F-C9D1-45CB-9655-1C96FF05B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148720"/>
              </p:ext>
            </p:extLst>
          </p:nvPr>
        </p:nvGraphicFramePr>
        <p:xfrm>
          <a:off x="74614" y="3152234"/>
          <a:ext cx="3647123" cy="22250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122805">
                  <a:extLst>
                    <a:ext uri="{9D8B030D-6E8A-4147-A177-3AD203B41FA5}">
                      <a16:colId xmlns:a16="http://schemas.microsoft.com/office/drawing/2014/main" val="3744497691"/>
                    </a:ext>
                  </a:extLst>
                </a:gridCol>
                <a:gridCol w="1524318">
                  <a:extLst>
                    <a:ext uri="{9D8B030D-6E8A-4147-A177-3AD203B41FA5}">
                      <a16:colId xmlns:a16="http://schemas.microsoft.com/office/drawing/2014/main" val="3537008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Flügelbreite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85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81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Flügellänge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148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8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Rumpfhöhe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30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14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Schwanzbreite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20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Anzahl Büroklammern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85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Papier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leicht (80 g/m²)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099740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DD61934C-8F9B-467D-B336-D5AE030621AC}"/>
              </a:ext>
            </a:extLst>
          </p:cNvPr>
          <p:cNvSpPr txBox="1"/>
          <p:nvPr/>
        </p:nvSpPr>
        <p:spPr>
          <a:xfrm>
            <a:off x="1468583" y="5848680"/>
            <a:ext cx="6215163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de-DE"/>
              <a:t>Anforderungen werden mit dem optimalen Design fast erreicht</a:t>
            </a:r>
          </a:p>
        </p:txBody>
      </p:sp>
    </p:spTree>
    <p:extLst>
      <p:ext uri="{BB962C8B-B14F-4D97-AF65-F5344CB8AC3E}">
        <p14:creationId xmlns:p14="http://schemas.microsoft.com/office/powerpoint/2010/main" val="145858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38451-6228-43E8-9198-4115B7F2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2C2B03-8A16-4AA8-A0D1-2832ABC6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C0E7F2-55F1-4142-8B90-800D86B7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51258F-6EA5-4EB6-B1B6-D1E19566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5099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F8EE7CA-C228-4B1E-8AB4-5FDFEA7F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 DoE Rotor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DC97B3-312C-4E71-B787-094B3FB0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73E09B-18C7-48A1-8C01-A8D2C73C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3CD9E8-4AD5-4260-85B5-61CF31EF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87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ADC592-4728-4A2C-ACD5-1E14731FF652}"/>
              </a:ext>
            </a:extLst>
          </p:cNvPr>
          <p:cNvSpPr txBox="1"/>
          <p:nvPr/>
        </p:nvSpPr>
        <p:spPr>
          <a:xfrm>
            <a:off x="84196" y="1316592"/>
            <a:ext cx="4361969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/>
              <a:t>Planung &amp; Vorversuche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B050F6-0745-4297-8A95-DDEC787E04FF}"/>
              </a:ext>
            </a:extLst>
          </p:cNvPr>
          <p:cNvSpPr txBox="1"/>
          <p:nvPr/>
        </p:nvSpPr>
        <p:spPr>
          <a:xfrm>
            <a:off x="4572000" y="1308203"/>
            <a:ext cx="4361969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/>
              <a:t>Versuchsplan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5614B4-D844-474E-B356-C2DE690C4713}"/>
              </a:ext>
            </a:extLst>
          </p:cNvPr>
          <p:cNvSpPr txBox="1"/>
          <p:nvPr/>
        </p:nvSpPr>
        <p:spPr>
          <a:xfrm>
            <a:off x="84196" y="3906621"/>
            <a:ext cx="4361969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/>
              <a:t>Auswertungsergebnisse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4AE0B2E-1718-4F9E-959A-9C6CDEDF8EF0}"/>
              </a:ext>
            </a:extLst>
          </p:cNvPr>
          <p:cNvSpPr txBox="1"/>
          <p:nvPr/>
        </p:nvSpPr>
        <p:spPr>
          <a:xfrm>
            <a:off x="4572000" y="3898232"/>
            <a:ext cx="4361969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/>
              <a:t>Nutzung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D4BDA49-1F0B-46CD-99E5-271750881E68}"/>
              </a:ext>
            </a:extLst>
          </p:cNvPr>
          <p:cNvSpPr txBox="1"/>
          <p:nvPr/>
        </p:nvSpPr>
        <p:spPr>
          <a:xfrm>
            <a:off x="75807" y="1687106"/>
            <a:ext cx="4361969" cy="1169551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400">
                <a:solidFill>
                  <a:schemeClr val="tx2"/>
                </a:solidFill>
              </a:rPr>
              <a:t>Sinkzeit soll maximiert werden</a:t>
            </a:r>
          </a:p>
          <a:p>
            <a:pPr algn="l"/>
            <a:r>
              <a:rPr lang="de-DE" sz="1400">
                <a:solidFill>
                  <a:schemeClr val="tx2"/>
                </a:solidFill>
              </a:rPr>
              <a:t>Mindestwert 2,5 Sekunden (mit 95 % Vertrauensniveau)</a:t>
            </a:r>
          </a:p>
          <a:p>
            <a:pPr algn="l"/>
            <a:r>
              <a:rPr lang="de-DE" sz="1400">
                <a:solidFill>
                  <a:schemeClr val="tx2"/>
                </a:solidFill>
              </a:rPr>
              <a:t>6 Einflussgrößen: 4 variabel, 2 attributiv</a:t>
            </a:r>
          </a:p>
          <a:p>
            <a:pPr algn="l"/>
            <a:r>
              <a:rPr lang="de-DE" sz="1400">
                <a:solidFill>
                  <a:schemeClr val="tx2"/>
                </a:solidFill>
              </a:rPr>
              <a:t>Vorversuche zeigen große Streuung, deshalb Sinkzeit aus 3 Messwerten gemittelt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78C5EDE-5263-44F1-BEEE-BB7B11058CDE}"/>
              </a:ext>
            </a:extLst>
          </p:cNvPr>
          <p:cNvSpPr txBox="1"/>
          <p:nvPr/>
        </p:nvSpPr>
        <p:spPr>
          <a:xfrm>
            <a:off x="4573398" y="1678717"/>
            <a:ext cx="4361969" cy="1169551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de-DE" sz="1400">
                <a:solidFill>
                  <a:schemeClr val="tx2"/>
                </a:solidFill>
              </a:rPr>
              <a:t>D-optimaler Versuchsplan mit 28 Versuchen</a:t>
            </a:r>
            <a:br>
              <a:rPr lang="de-DE" sz="1400">
                <a:solidFill>
                  <a:schemeClr val="tx2"/>
                </a:solidFill>
              </a:rPr>
            </a:br>
            <a:r>
              <a:rPr lang="de-DE" sz="1400">
                <a:solidFill>
                  <a:schemeClr val="tx2"/>
                </a:solidFill>
              </a:rPr>
              <a:t>(24 Eckpunkten &amp; 4 Zentralpunkten)</a:t>
            </a:r>
          </a:p>
          <a:p>
            <a:pPr marL="342900" indent="-342900" algn="l">
              <a:buAutoNum type="arabicPeriod"/>
            </a:pPr>
            <a:r>
              <a:rPr lang="de-DE" sz="1400">
                <a:solidFill>
                  <a:schemeClr val="tx2"/>
                </a:solidFill>
              </a:rPr>
              <a:t>geänderte Faktoreinstellungen, I-optimaler Versuchsplan mit 24 Versuchen (RSM-/ Wirkungsflächen-Design)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7AA3BA4-AD81-4CAE-BF26-63F727FA6ACA}"/>
              </a:ext>
            </a:extLst>
          </p:cNvPr>
          <p:cNvSpPr txBox="1"/>
          <p:nvPr/>
        </p:nvSpPr>
        <p:spPr>
          <a:xfrm>
            <a:off x="75807" y="4277135"/>
            <a:ext cx="4361969" cy="1600438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400">
                <a:solidFill>
                  <a:schemeClr val="tx2"/>
                </a:solidFill>
              </a:rPr>
              <a:t>MW(Sinkzeit) wird vor allem durch Flügellänge und Flügelbreite beeinflusst. Andere relevante Größen (Anzahl Büroklammern, Papiergewicht, Rumpfhöhe, Schwanzbreite) werden auf optimale Werte gesetzt.</a:t>
            </a:r>
          </a:p>
          <a:p>
            <a:pPr algn="l"/>
            <a:r>
              <a:rPr lang="de-DE" sz="1400">
                <a:solidFill>
                  <a:schemeClr val="tx2"/>
                </a:solidFill>
              </a:rPr>
              <a:t>Aussagekraft der Modelle ist niedrig. Es gibt keine Anzeichen für vergessene Einflussgrößen oder Störgrößen.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91DAA17-BB36-4200-AF02-FD2C9DD3DB88}"/>
              </a:ext>
            </a:extLst>
          </p:cNvPr>
          <p:cNvSpPr txBox="1"/>
          <p:nvPr/>
        </p:nvSpPr>
        <p:spPr>
          <a:xfrm>
            <a:off x="4573398" y="4268746"/>
            <a:ext cx="4361969" cy="1384995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400">
                <a:solidFill>
                  <a:schemeClr val="tx2"/>
                </a:solidFill>
              </a:rPr>
              <a:t>optimales Design berechnet</a:t>
            </a:r>
          </a:p>
          <a:p>
            <a:pPr algn="l"/>
            <a:r>
              <a:rPr lang="de-DE" sz="1400">
                <a:solidFill>
                  <a:schemeClr val="tx2"/>
                </a:solidFill>
              </a:rPr>
              <a:t>Bestätigungsversuche zeigen, dass Sinkzeit deutlich höher als zu Beginn der Versuche ist (1,7 vs. 2,6 s)</a:t>
            </a:r>
          </a:p>
          <a:p>
            <a:pPr algn="l"/>
            <a:r>
              <a:rPr lang="de-DE" sz="1400">
                <a:solidFill>
                  <a:schemeClr val="tx2"/>
                </a:solidFill>
              </a:rPr>
              <a:t>Untere Toleranzgrenze mit 95 %-igem Vertrauensniveau ist 2,48 Sekunden &amp; damit nur geringfügig niedriger als die geforderten 2,5 Sekunden</a:t>
            </a:r>
          </a:p>
        </p:txBody>
      </p:sp>
    </p:spTree>
    <p:extLst>
      <p:ext uri="{BB962C8B-B14F-4D97-AF65-F5344CB8AC3E}">
        <p14:creationId xmlns:p14="http://schemas.microsoft.com/office/powerpoint/2010/main" val="20402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9138E6F-D8A5-4C2E-895C-B94FB66F7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" y="2052762"/>
            <a:ext cx="8997950" cy="368910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7D7BD4D-AE20-45D9-AC28-38FFD5AC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Ishikawa-Diagramm ausgewählte Einflussgrößen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B63190-0341-4DD2-858F-BB95BB6D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licensed by CC BY 4.0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59CB64-C102-4124-8C1C-52574679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©2021 Barbara Bredner – irgendwas-mit-Daten.io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606753-C139-4ADF-9843-65EF8434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396-2EE4-4598-832A-E8BF12D8A9C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8AC4A8-0683-4E8C-AE8B-81D3C2FF4DAF}"/>
              </a:ext>
            </a:extLst>
          </p:cNvPr>
          <p:cNvSpPr txBox="1"/>
          <p:nvPr/>
        </p:nvSpPr>
        <p:spPr>
          <a:xfrm>
            <a:off x="367163" y="5986905"/>
            <a:ext cx="8409674" cy="4616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200"/>
              <a:t>Papierhöhe soll bei 297 mm bleiben (Höhe DIN A4), deshalb ist Schwanzlänge d durch Flügellänge b und Rumpfhöhe c festgelegt:</a:t>
            </a:r>
          </a:p>
          <a:p>
            <a:pPr algn="ctr"/>
            <a:r>
              <a:rPr lang="de-DE" sz="1200"/>
              <a:t>b + c + d = 297 mm</a:t>
            </a:r>
          </a:p>
        </p:txBody>
      </p:sp>
    </p:spTree>
    <p:extLst>
      <p:ext uri="{BB962C8B-B14F-4D97-AF65-F5344CB8AC3E}">
        <p14:creationId xmlns:p14="http://schemas.microsoft.com/office/powerpoint/2010/main" val="3517910985"/>
      </p:ext>
    </p:extLst>
  </p:cSld>
  <p:clrMapOvr>
    <a:masterClrMapping/>
  </p:clrMapOvr>
</p:sld>
</file>

<file path=ppt/theme/theme1.xml><?xml version="1.0" encoding="utf-8"?>
<a:theme xmlns:a="http://schemas.openxmlformats.org/drawingml/2006/main" name="Training BB-SBL7 oG">
  <a:themeElements>
    <a:clrScheme name="Benutzerdefiniert 5">
      <a:dk1>
        <a:srgbClr val="000000"/>
      </a:dk1>
      <a:lt1>
        <a:srgbClr val="FFFFFF"/>
      </a:lt1>
      <a:dk2>
        <a:srgbClr val="0368B2"/>
      </a:dk2>
      <a:lt2>
        <a:srgbClr val="CCCCE6"/>
      </a:lt2>
      <a:accent1>
        <a:srgbClr val="4282D3"/>
      </a:accent1>
      <a:accent2>
        <a:srgbClr val="FFD640"/>
      </a:accent2>
      <a:accent3>
        <a:srgbClr val="FF5F00"/>
      </a:accent3>
      <a:accent4>
        <a:srgbClr val="FF8740"/>
      </a:accent4>
      <a:accent5>
        <a:srgbClr val="8A8AB9"/>
      </a:accent5>
      <a:accent6>
        <a:srgbClr val="B1B1FF"/>
      </a:accent6>
      <a:hlink>
        <a:srgbClr val="05326D"/>
      </a:hlink>
      <a:folHlink>
        <a:srgbClr val="2760A8"/>
      </a:folHlink>
    </a:clrScheme>
    <a:fontScheme name="Benutzerdefiniert 1">
      <a:majorFont>
        <a:latin typeface="Source Sans 3 Semibold"/>
        <a:ea typeface=""/>
        <a:cs typeface=""/>
      </a:majorFont>
      <a:minorFont>
        <a:latin typeface="Source Sans 3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wrap="none" rtlCol="0">
        <a:spAutoFit/>
      </a:bodyPr>
      <a:lstStyle>
        <a:defPPr algn="l">
          <a:defRPr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a:style>
    </a:txDef>
  </a:objectDefaults>
  <a:extraClrSchemeLst/>
  <a:extLst>
    <a:ext uri="{05A4C25C-085E-4340-85A3-A5531E510DB2}">
      <thm15:themeFamily xmlns:thm15="http://schemas.microsoft.com/office/thememl/2012/main" name="Präsentation1" id="{C9E028BA-8F24-44F2-92AD-C4FF1AC48E13}" vid="{62020D1D-ECEB-40A1-8B2A-BBA80B4F4492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IMD</Template>
  <TotalTime>0</TotalTime>
  <Words>4437</Words>
  <Application>Microsoft Office PowerPoint</Application>
  <PresentationFormat>Bildschirmpräsentation (4:3)</PresentationFormat>
  <Paragraphs>820</Paragraphs>
  <Slides>87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87</vt:i4>
      </vt:variant>
    </vt:vector>
  </HeadingPairs>
  <TitlesOfParts>
    <vt:vector size="94" baseType="lpstr">
      <vt:lpstr>Arial</vt:lpstr>
      <vt:lpstr>Calibri</vt:lpstr>
      <vt:lpstr>Segoe UI</vt:lpstr>
      <vt:lpstr>Source Sans 3</vt:lpstr>
      <vt:lpstr>Source Sans 3 Semibold</vt:lpstr>
      <vt:lpstr>Wingdings</vt:lpstr>
      <vt:lpstr>Training BB-SBL7 oG</vt:lpstr>
      <vt:lpstr>DoE Rotor</vt:lpstr>
      <vt:lpstr>Inhalt</vt:lpstr>
      <vt:lpstr>Projektbeschreibung DoE Rotor</vt:lpstr>
      <vt:lpstr>Planung</vt:lpstr>
      <vt:lpstr>Bauplan DoE Rotor</vt:lpstr>
      <vt:lpstr>Flussdiagramm Rotor-Versuch</vt:lpstr>
      <vt:lpstr>Ishikawa-Diagramm Einflussgrößen</vt:lpstr>
      <vt:lpstr>Bewertung aller Einflussgrößen</vt:lpstr>
      <vt:lpstr>Ishikawa-Diagramm ausgewählte Einflussgrößen</vt:lpstr>
      <vt:lpstr>Einflussgrößen</vt:lpstr>
      <vt:lpstr>Zielgröße</vt:lpstr>
      <vt:lpstr>Vorversuche</vt:lpstr>
      <vt:lpstr>Versuchsdurchführung (1/3)</vt:lpstr>
      <vt:lpstr>Versuchsdurchführung (2/3)</vt:lpstr>
      <vt:lpstr>Versuchsdurchführung (3/3)</vt:lpstr>
      <vt:lpstr>Messung Sinkzeit</vt:lpstr>
      <vt:lpstr>Ergebnisse Vorversuche</vt:lpstr>
      <vt:lpstr>Messvorschrift</vt:lpstr>
      <vt:lpstr>Versuchsplan</vt:lpstr>
      <vt:lpstr>Einflussgrößen</vt:lpstr>
      <vt:lpstr>Versuchsplan-Auswahl</vt:lpstr>
      <vt:lpstr>Vergleich Versuchsplan 1 und 2 Korrelationen / Auflösbarkeit von Effekten</vt:lpstr>
      <vt:lpstr>Vergleich Versuchsplan 1 und 2 Power / Trennschärfe</vt:lpstr>
      <vt:lpstr>Ausgewählter Versuchsplan</vt:lpstr>
      <vt:lpstr>Auswertung</vt:lpstr>
      <vt:lpstr>Ablauf der Auswertung</vt:lpstr>
      <vt:lpstr>Auswertung 1. Versuchsplan-Ergebnisse mit MW(Sinkzeit) und StdAbw(Sinkzeit)</vt:lpstr>
      <vt:lpstr>Auswertung 2. a) Design-Struktur</vt:lpstr>
      <vt:lpstr>Auswertung 2. b) Verteilung Zielgrößen-Werte: MW(Sinkzeit)</vt:lpstr>
      <vt:lpstr>Auswertung 2. b) Verteilung Zielgrößen-Werte: StdAb(Sinkzeit)</vt:lpstr>
      <vt:lpstr>Auswertung 2. c) MW(Sinkzeit): Faktoreffekte / Haupteffekte</vt:lpstr>
      <vt:lpstr>Auswertung 2. c) MW(Sinkzeit): Faktor-Interaktionen / Papiergewicht vs. …</vt:lpstr>
      <vt:lpstr>Auswertung 2. c) MW(Sinkzeit): Faktor-Interaktionen / Büroklammern vs. …</vt:lpstr>
      <vt:lpstr>Auswertung 2. c) MW(Sinkzeit): Faktor-Interaktionen / SBreite vs. …</vt:lpstr>
      <vt:lpstr>Auswertung 2. c) MW(Sinkzeit): Faktor-Interaktionen / RHöhe vs. …</vt:lpstr>
      <vt:lpstr>Auswertung 2. c) MW(Sinkzeit): Faktor-Interaktionen / FLänge vs. …</vt:lpstr>
      <vt:lpstr>Auswertung 2. c) MW(Sinkzeit): Faktor-Interaktionen / FBreite vs. …</vt:lpstr>
      <vt:lpstr>Auswertung 2. c) StdAbw(Sinkzeit): Faktoreffekte / Haupteffekte</vt:lpstr>
      <vt:lpstr>Auswertung 2. c) StdAbw(Sinkzeit): Faktor-Interaktionen / Papiergewicht vs. …</vt:lpstr>
      <vt:lpstr>Auswertung 2. c) StdAbw(Sinkzeit): Faktor-Interaktionen / Büroklammern vs. …</vt:lpstr>
      <vt:lpstr>Auswertung 2. c) StdAbw(Sinkzeit): Faktor-Interaktionen / SBreite vs. …</vt:lpstr>
      <vt:lpstr>Auswertung 2. c) StdAbw(Sinkzeit): Faktor-Interaktionen / RHöhe vs. …</vt:lpstr>
      <vt:lpstr>Auswertung 2. c) StdAbw(Sinkzeit): Faktor-Interaktionen / FLänge vs. …</vt:lpstr>
      <vt:lpstr>Auswertung 2. c) StdAbw(Sinkzeit): Faktor-Interaktionen / FBreite vs. …</vt:lpstr>
      <vt:lpstr>Auswertung 3. MW(Sinkzeit): signifikante/relevante Effekte bzw. Terme</vt:lpstr>
      <vt:lpstr>Auswertung 3. StdAbw(Sinkzeit): signifikante/relevante Effekte bzw. Terme</vt:lpstr>
      <vt:lpstr>Auswertung 4. Aussagekraft Modell MW(Sinkzeit): Kennzahlen</vt:lpstr>
      <vt:lpstr>Auswertung 4. Aussagekraft Modell MW(Sinkzeit): Grafiken</vt:lpstr>
      <vt:lpstr>Auswertung 4. Aussagekraft Modell StdAbw(Sinkzeit): Kennzahlen</vt:lpstr>
      <vt:lpstr>Auswertung 4. Aussagekraft Modell StdAbw(Sinkzeit): Grafiken</vt:lpstr>
      <vt:lpstr>Bewertung Aussagekraft MW(Sinkzeit) und StdAbw(Sinkzeit)</vt:lpstr>
      <vt:lpstr>Nächste Schritte</vt:lpstr>
      <vt:lpstr>Versuchsplan 2</vt:lpstr>
      <vt:lpstr>Faktoren auswählen &amp; Versuchsbereich anpassen</vt:lpstr>
      <vt:lpstr>Einflussgrößen v2</vt:lpstr>
      <vt:lpstr>Versuchsdurchführung: Änderungen</vt:lpstr>
      <vt:lpstr>Auswertung 2</vt:lpstr>
      <vt:lpstr>Auswertung 1. Versuchsplan-Ergebnisse mit MW(Sinkzeit) und StdAbw(Sinkzeit)</vt:lpstr>
      <vt:lpstr>Auswertung 2. a) Design-Struktur</vt:lpstr>
      <vt:lpstr>Auswertung 2. b) Verteilung Zielgrößen-Werte: MW(Sinkzeit)</vt:lpstr>
      <vt:lpstr>Auswertung 2. b) Verteilung Zielgrößen-Werte: StdAb(Sinkzeit)</vt:lpstr>
      <vt:lpstr>Auswertung 2. c) MW(Sinkzeit): Faktoreffekte / Haupteffekte</vt:lpstr>
      <vt:lpstr>Auswertung 2. c) MW(Sinkzeit): Faktor-Interaktionen / SBreite vs. …</vt:lpstr>
      <vt:lpstr>Auswertung 2. c) MW(Sinkzeit): Faktor-Interaktionen / FLänge vs. …</vt:lpstr>
      <vt:lpstr>Auswertung 2. c) MW(Sinkzeit): Faktor-Interaktionen / FBreite vs. …</vt:lpstr>
      <vt:lpstr>Auswertung 2. c) StdAbw(Sinkzeit): Faktoreffekte / Haupteffekte</vt:lpstr>
      <vt:lpstr>Auswertung 2. c) StdAbw(Sinkzeit): Faktor-Interaktionen / SBreite vs. …</vt:lpstr>
      <vt:lpstr>Auswertung 2. c) StdAbw(Sinkzeit): Faktor-Interaktionen / FLänge vs. …</vt:lpstr>
      <vt:lpstr>Auswertung 2. c) StdAbw(Sinkzeit): Faktor-Interaktionen / FBreite vs. …</vt:lpstr>
      <vt:lpstr>Auswertung 3. MW(Sinkzeit): signifikante/relevante Effekte bzw. Terme</vt:lpstr>
      <vt:lpstr>Auswertung 3. StdAbw(Sinkzeit): signifikante/relevante Effekte bzw. Terme</vt:lpstr>
      <vt:lpstr>Auswertung 4. Aussagekraft Modell MW(Sinkzeit): Kennzahlen</vt:lpstr>
      <vt:lpstr>Auswertung 4. Aussagekraft Modell MW(Sinkzeit): Grafiken</vt:lpstr>
      <vt:lpstr>Auswertung 4. Aussagekraft Modell StdAbw(Sinkzeit): Kennzahlen</vt:lpstr>
      <vt:lpstr>Auswertung 4. Aussagekraft Modell StdAbw(Sinkzeit): Grafiken</vt:lpstr>
      <vt:lpstr>Bewertung Aussagekraft MW(Sinkzeit) und StdAbw(Sinkzeit)</vt:lpstr>
      <vt:lpstr>Nächste Schritte</vt:lpstr>
      <vt:lpstr>Nutzung</vt:lpstr>
      <vt:lpstr>Haupteffekte- und Wechselwirkungsdiagramme</vt:lpstr>
      <vt:lpstr>Wirkungsfläche und Modellfunktion</vt:lpstr>
      <vt:lpstr>Optimierung Sinkzeit</vt:lpstr>
      <vt:lpstr>Optimales Design &amp; Bestätigungsversuche (1/2)</vt:lpstr>
      <vt:lpstr>Optimales Design &amp; Bestätigungsversuche (2/2)</vt:lpstr>
      <vt:lpstr>Mittelwerte Sinkzeit optimales Design</vt:lpstr>
      <vt:lpstr>Ergebnis der DoE</vt:lpstr>
      <vt:lpstr>Zusammenfassung</vt:lpstr>
      <vt:lpstr>Zusammenfassung DoE Rotor</vt:lpstr>
    </vt:vector>
  </TitlesOfParts>
  <Company>BB-SBL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Rotor</dc:title>
  <dc:creator>Barbara Bredner</dc:creator>
  <cp:lastModifiedBy>Barbara Bredner</cp:lastModifiedBy>
  <cp:revision>25</cp:revision>
  <dcterms:created xsi:type="dcterms:W3CDTF">2021-09-09T06:04:15Z</dcterms:created>
  <dcterms:modified xsi:type="dcterms:W3CDTF">2021-10-02T09:14:11Z</dcterms:modified>
</cp:coreProperties>
</file>